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70" r:id="rId6"/>
    <p:sldId id="271" r:id="rId7"/>
    <p:sldId id="273" r:id="rId8"/>
    <p:sldId id="275" r:id="rId9"/>
    <p:sldId id="272" r:id="rId10"/>
    <p:sldId id="274" r:id="rId11"/>
    <p:sldId id="276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" initials="R" lastIdx="6" clrIdx="0">
    <p:extLst>
      <p:ext uri="{19B8F6BF-5375-455C-9EA6-DF929625EA0E}">
        <p15:presenceInfo xmlns:p15="http://schemas.microsoft.com/office/powerpoint/2012/main" userId="Roxan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3C"/>
    <a:srgbClr val="004175"/>
    <a:srgbClr val="2EAEDA"/>
    <a:srgbClr val="001429"/>
    <a:srgbClr val="003865"/>
    <a:srgbClr val="B2B3B2"/>
    <a:srgbClr val="0092D2"/>
    <a:srgbClr val="005FA0"/>
    <a:srgbClr val="00396D"/>
    <a:srgbClr val="003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EA1320-8FEC-4FF3-897A-9A785BC65417}" v="2" dt="2022-01-26T15:51:21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4" autoAdjust="0"/>
    <p:restoredTop sz="93974" autoAdjust="0"/>
  </p:normalViewPr>
  <p:slideViewPr>
    <p:cSldViewPr snapToGrid="0" snapToObjects="1">
      <p:cViewPr varScale="1">
        <p:scale>
          <a:sx n="74" d="100"/>
          <a:sy n="74" d="100"/>
        </p:scale>
        <p:origin x="1062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gnet, Cécile (PQM-PCE)" userId="c4727ee3-1d58-425a-adab-35084fcbcef9" providerId="ADAL" clId="{8AEA1320-8FEC-4FF3-897A-9A785BC65417}"/>
    <pc:docChg chg="custSel addSld modSld sldOrd">
      <pc:chgData name="Cognet, Cécile (PQM-PCE)" userId="c4727ee3-1d58-425a-adab-35084fcbcef9" providerId="ADAL" clId="{8AEA1320-8FEC-4FF3-897A-9A785BC65417}" dt="2022-01-26T15:59:13.446" v="616" actId="478"/>
      <pc:docMkLst>
        <pc:docMk/>
      </pc:docMkLst>
      <pc:sldChg chg="modSp mod">
        <pc:chgData name="Cognet, Cécile (PQM-PCE)" userId="c4727ee3-1d58-425a-adab-35084fcbcef9" providerId="ADAL" clId="{8AEA1320-8FEC-4FF3-897A-9A785BC65417}" dt="2022-01-26T15:39:44.186" v="472" actId="20577"/>
        <pc:sldMkLst>
          <pc:docMk/>
          <pc:sldMk cId="1234651386" sldId="256"/>
        </pc:sldMkLst>
        <pc:spChg chg="mod">
          <ac:chgData name="Cognet, Cécile (PQM-PCE)" userId="c4727ee3-1d58-425a-adab-35084fcbcef9" providerId="ADAL" clId="{8AEA1320-8FEC-4FF3-897A-9A785BC65417}" dt="2022-01-26T15:39:44.186" v="472" actId="20577"/>
          <ac:spMkLst>
            <pc:docMk/>
            <pc:sldMk cId="1234651386" sldId="256"/>
            <ac:spMk id="5" creationId="{AF80C05D-058F-4596-BA2C-DA9A919A3BB1}"/>
          </ac:spMkLst>
        </pc:spChg>
      </pc:sldChg>
      <pc:sldChg chg="modSp mod">
        <pc:chgData name="Cognet, Cécile (PQM-PCE)" userId="c4727ee3-1d58-425a-adab-35084fcbcef9" providerId="ADAL" clId="{8AEA1320-8FEC-4FF3-897A-9A785BC65417}" dt="2022-01-26T15:43:20.241" v="504" actId="20577"/>
        <pc:sldMkLst>
          <pc:docMk/>
          <pc:sldMk cId="4163671293" sldId="270"/>
        </pc:sldMkLst>
        <pc:spChg chg="mod">
          <ac:chgData name="Cognet, Cécile (PQM-PCE)" userId="c4727ee3-1d58-425a-adab-35084fcbcef9" providerId="ADAL" clId="{8AEA1320-8FEC-4FF3-897A-9A785BC65417}" dt="2022-01-26T15:43:20.241" v="504" actId="20577"/>
          <ac:spMkLst>
            <pc:docMk/>
            <pc:sldMk cId="4163671293" sldId="270"/>
            <ac:spMk id="10" creationId="{997498C7-71D0-4E93-893F-43AEE273227E}"/>
          </ac:spMkLst>
        </pc:spChg>
      </pc:sldChg>
      <pc:sldChg chg="delSp modSp mod">
        <pc:chgData name="Cognet, Cécile (PQM-PCE)" userId="c4727ee3-1d58-425a-adab-35084fcbcef9" providerId="ADAL" clId="{8AEA1320-8FEC-4FF3-897A-9A785BC65417}" dt="2022-01-26T15:53:39.751" v="593" actId="478"/>
        <pc:sldMkLst>
          <pc:docMk/>
          <pc:sldMk cId="2955073558" sldId="271"/>
        </pc:sldMkLst>
        <pc:spChg chg="mod">
          <ac:chgData name="Cognet, Cécile (PQM-PCE)" userId="c4727ee3-1d58-425a-adab-35084fcbcef9" providerId="ADAL" clId="{8AEA1320-8FEC-4FF3-897A-9A785BC65417}" dt="2022-01-26T15:18:59.142" v="263" actId="20577"/>
          <ac:spMkLst>
            <pc:docMk/>
            <pc:sldMk cId="2955073558" sldId="271"/>
            <ac:spMk id="4" creationId="{0B42BCB9-1815-440A-9DE9-7534C5C2D4E3}"/>
          </ac:spMkLst>
        </pc:spChg>
        <pc:spChg chg="del">
          <ac:chgData name="Cognet, Cécile (PQM-PCE)" userId="c4727ee3-1d58-425a-adab-35084fcbcef9" providerId="ADAL" clId="{8AEA1320-8FEC-4FF3-897A-9A785BC65417}" dt="2022-01-26T15:53:39.751" v="593" actId="478"/>
          <ac:spMkLst>
            <pc:docMk/>
            <pc:sldMk cId="2955073558" sldId="271"/>
            <ac:spMk id="7" creationId="{9429C32B-9E5E-4274-A39F-5B71255B0FD6}"/>
          </ac:spMkLst>
        </pc:spChg>
      </pc:sldChg>
      <pc:sldChg chg="delSp modSp mod">
        <pc:chgData name="Cognet, Cécile (PQM-PCE)" userId="c4727ee3-1d58-425a-adab-35084fcbcef9" providerId="ADAL" clId="{8AEA1320-8FEC-4FF3-897A-9A785BC65417}" dt="2022-01-26T15:57:48.168" v="611" actId="1076"/>
        <pc:sldMkLst>
          <pc:docMk/>
          <pc:sldMk cId="2277186901" sldId="272"/>
        </pc:sldMkLst>
        <pc:spChg chg="del">
          <ac:chgData name="Cognet, Cécile (PQM-PCE)" userId="c4727ee3-1d58-425a-adab-35084fcbcef9" providerId="ADAL" clId="{8AEA1320-8FEC-4FF3-897A-9A785BC65417}" dt="2022-01-26T15:54:21.804" v="599" actId="478"/>
          <ac:spMkLst>
            <pc:docMk/>
            <pc:sldMk cId="2277186901" sldId="272"/>
            <ac:spMk id="7" creationId="{9429C32B-9E5E-4274-A39F-5B71255B0FD6}"/>
          </ac:spMkLst>
        </pc:spChg>
        <pc:picChg chg="mod">
          <ac:chgData name="Cognet, Cécile (PQM-PCE)" userId="c4727ee3-1d58-425a-adab-35084fcbcef9" providerId="ADAL" clId="{8AEA1320-8FEC-4FF3-897A-9A785BC65417}" dt="2022-01-26T15:57:48.168" v="611" actId="1076"/>
          <ac:picMkLst>
            <pc:docMk/>
            <pc:sldMk cId="2277186901" sldId="272"/>
            <ac:picMk id="12" creationId="{0079B7F4-D31E-4AB4-BA2B-68A0D021C0BE}"/>
          </ac:picMkLst>
        </pc:picChg>
      </pc:sldChg>
      <pc:sldChg chg="delSp modSp mod modNotesTx">
        <pc:chgData name="Cognet, Cécile (PQM-PCE)" userId="c4727ee3-1d58-425a-adab-35084fcbcef9" providerId="ADAL" clId="{8AEA1320-8FEC-4FF3-897A-9A785BC65417}" dt="2022-01-26T15:55:48.909" v="601" actId="20577"/>
        <pc:sldMkLst>
          <pc:docMk/>
          <pc:sldMk cId="4024070725" sldId="273"/>
        </pc:sldMkLst>
        <pc:spChg chg="mod">
          <ac:chgData name="Cognet, Cécile (PQM-PCE)" userId="c4727ee3-1d58-425a-adab-35084fcbcef9" providerId="ADAL" clId="{8AEA1320-8FEC-4FF3-897A-9A785BC65417}" dt="2022-01-26T15:55:48.909" v="601" actId="20577"/>
          <ac:spMkLst>
            <pc:docMk/>
            <pc:sldMk cId="4024070725" sldId="273"/>
            <ac:spMk id="3" creationId="{F4D07B9D-87C8-4791-85FA-0A3312190215}"/>
          </ac:spMkLst>
        </pc:spChg>
        <pc:spChg chg="del">
          <ac:chgData name="Cognet, Cécile (PQM-PCE)" userId="c4727ee3-1d58-425a-adab-35084fcbcef9" providerId="ADAL" clId="{8AEA1320-8FEC-4FF3-897A-9A785BC65417}" dt="2022-01-26T15:54:02.767" v="596" actId="478"/>
          <ac:spMkLst>
            <pc:docMk/>
            <pc:sldMk cId="4024070725" sldId="273"/>
            <ac:spMk id="4" creationId="{55DB9845-4CC7-474F-B06B-3DDC3D08D702}"/>
          </ac:spMkLst>
        </pc:spChg>
        <pc:spChg chg="del mod">
          <ac:chgData name="Cognet, Cécile (PQM-PCE)" userId="c4727ee3-1d58-425a-adab-35084fcbcef9" providerId="ADAL" clId="{8AEA1320-8FEC-4FF3-897A-9A785BC65417}" dt="2022-01-26T15:54:08.453" v="598" actId="478"/>
          <ac:spMkLst>
            <pc:docMk/>
            <pc:sldMk cId="4024070725" sldId="273"/>
            <ac:spMk id="7" creationId="{71BC104C-C0D7-48F6-818A-7D610400838F}"/>
          </ac:spMkLst>
        </pc:spChg>
      </pc:sldChg>
      <pc:sldChg chg="delSp modSp mod">
        <pc:chgData name="Cognet, Cécile (PQM-PCE)" userId="c4727ee3-1d58-425a-adab-35084fcbcef9" providerId="ADAL" clId="{8AEA1320-8FEC-4FF3-897A-9A785BC65417}" dt="2022-01-26T15:59:13.446" v="616" actId="478"/>
        <pc:sldMkLst>
          <pc:docMk/>
          <pc:sldMk cId="10978146" sldId="274"/>
        </pc:sldMkLst>
        <pc:spChg chg="mod">
          <ac:chgData name="Cognet, Cécile (PQM-PCE)" userId="c4727ee3-1d58-425a-adab-35084fcbcef9" providerId="ADAL" clId="{8AEA1320-8FEC-4FF3-897A-9A785BC65417}" dt="2022-01-26T15:58:10.002" v="612" actId="6549"/>
          <ac:spMkLst>
            <pc:docMk/>
            <pc:sldMk cId="10978146" sldId="274"/>
            <ac:spMk id="3" creationId="{FB54E449-1D88-4EDC-8982-A1BD3C40D622}"/>
          </ac:spMkLst>
        </pc:spChg>
        <pc:spChg chg="mod">
          <ac:chgData name="Cognet, Cécile (PQM-PCE)" userId="c4727ee3-1d58-425a-adab-35084fcbcef9" providerId="ADAL" clId="{8AEA1320-8FEC-4FF3-897A-9A785BC65417}" dt="2022-01-26T15:56:24.973" v="608" actId="6549"/>
          <ac:spMkLst>
            <pc:docMk/>
            <pc:sldMk cId="10978146" sldId="274"/>
            <ac:spMk id="4" creationId="{0B42BCB9-1815-440A-9DE9-7534C5C2D4E3}"/>
          </ac:spMkLst>
        </pc:spChg>
        <pc:picChg chg="del">
          <ac:chgData name="Cognet, Cécile (PQM-PCE)" userId="c4727ee3-1d58-425a-adab-35084fcbcef9" providerId="ADAL" clId="{8AEA1320-8FEC-4FF3-897A-9A785BC65417}" dt="2022-01-26T15:59:13.446" v="616" actId="478"/>
          <ac:picMkLst>
            <pc:docMk/>
            <pc:sldMk cId="10978146" sldId="274"/>
            <ac:picMk id="9" creationId="{9F97BDAA-3FCA-44E7-83FC-B8531D30ACD2}"/>
          </ac:picMkLst>
        </pc:picChg>
        <pc:picChg chg="mod">
          <ac:chgData name="Cognet, Cécile (PQM-PCE)" userId="c4727ee3-1d58-425a-adab-35084fcbcef9" providerId="ADAL" clId="{8AEA1320-8FEC-4FF3-897A-9A785BC65417}" dt="2022-01-26T15:58:38.929" v="615" actId="1076"/>
          <ac:picMkLst>
            <pc:docMk/>
            <pc:sldMk cId="10978146" sldId="274"/>
            <ac:picMk id="11" creationId="{0885FC22-4371-47B3-B14A-697F03CEC166}"/>
          </ac:picMkLst>
        </pc:picChg>
      </pc:sldChg>
      <pc:sldChg chg="delSp modSp mod">
        <pc:chgData name="Cognet, Cécile (PQM-PCE)" userId="c4727ee3-1d58-425a-adab-35084fcbcef9" providerId="ADAL" clId="{8AEA1320-8FEC-4FF3-897A-9A785BC65417}" dt="2022-01-26T15:53:48.398" v="595" actId="478"/>
        <pc:sldMkLst>
          <pc:docMk/>
          <pc:sldMk cId="70894821" sldId="275"/>
        </pc:sldMkLst>
        <pc:spChg chg="mod">
          <ac:chgData name="Cognet, Cécile (PQM-PCE)" userId="c4727ee3-1d58-425a-adab-35084fcbcef9" providerId="ADAL" clId="{8AEA1320-8FEC-4FF3-897A-9A785BC65417}" dt="2022-01-26T15:51:12.082" v="548" actId="1076"/>
          <ac:spMkLst>
            <pc:docMk/>
            <pc:sldMk cId="70894821" sldId="275"/>
            <ac:spMk id="3" creationId="{F4D07B9D-87C8-4791-85FA-0A3312190215}"/>
          </ac:spMkLst>
        </pc:spChg>
        <pc:spChg chg="mod">
          <ac:chgData name="Cognet, Cécile (PQM-PCE)" userId="c4727ee3-1d58-425a-adab-35084fcbcef9" providerId="ADAL" clId="{8AEA1320-8FEC-4FF3-897A-9A785BC65417}" dt="2022-01-26T15:52:43.585" v="592" actId="27636"/>
          <ac:spMkLst>
            <pc:docMk/>
            <pc:sldMk cId="70894821" sldId="275"/>
            <ac:spMk id="4" creationId="{55DB9845-4CC7-474F-B06B-3DDC3D08D702}"/>
          </ac:spMkLst>
        </pc:spChg>
        <pc:spChg chg="del mod">
          <ac:chgData name="Cognet, Cécile (PQM-PCE)" userId="c4727ee3-1d58-425a-adab-35084fcbcef9" providerId="ADAL" clId="{8AEA1320-8FEC-4FF3-897A-9A785BC65417}" dt="2022-01-26T15:53:48.398" v="595" actId="478"/>
          <ac:spMkLst>
            <pc:docMk/>
            <pc:sldMk cId="70894821" sldId="275"/>
            <ac:spMk id="7" creationId="{71BC104C-C0D7-48F6-818A-7D610400838F}"/>
          </ac:spMkLst>
        </pc:spChg>
        <pc:spChg chg="mod">
          <ac:chgData name="Cognet, Cécile (PQM-PCE)" userId="c4727ee3-1d58-425a-adab-35084fcbcef9" providerId="ADAL" clId="{8AEA1320-8FEC-4FF3-897A-9A785BC65417}" dt="2022-01-26T15:51:21.914" v="549" actId="1076"/>
          <ac:spMkLst>
            <pc:docMk/>
            <pc:sldMk cId="70894821" sldId="275"/>
            <ac:spMk id="11" creationId="{E5D3E953-D332-4DE8-9C5B-66CAED3CA6FC}"/>
          </ac:spMkLst>
        </pc:spChg>
        <pc:graphicFrameChg chg="mod">
          <ac:chgData name="Cognet, Cécile (PQM-PCE)" userId="c4727ee3-1d58-425a-adab-35084fcbcef9" providerId="ADAL" clId="{8AEA1320-8FEC-4FF3-897A-9A785BC65417}" dt="2022-01-26T15:51:34.648" v="550" actId="1076"/>
          <ac:graphicFrameMkLst>
            <pc:docMk/>
            <pc:sldMk cId="70894821" sldId="275"/>
            <ac:graphicFrameMk id="10" creationId="{BA675D31-0061-4383-8B0D-A2ABCAC02071}"/>
          </ac:graphicFrameMkLst>
        </pc:graphicFrameChg>
      </pc:sldChg>
      <pc:sldChg chg="modSp add mod ord">
        <pc:chgData name="Cognet, Cécile (PQM-PCE)" userId="c4727ee3-1d58-425a-adab-35084fcbcef9" providerId="ADAL" clId="{8AEA1320-8FEC-4FF3-897A-9A785BC65417}" dt="2022-01-26T15:50:20.459" v="547" actId="20577"/>
        <pc:sldMkLst>
          <pc:docMk/>
          <pc:sldMk cId="2073222951" sldId="276"/>
        </pc:sldMkLst>
        <pc:spChg chg="mod">
          <ac:chgData name="Cognet, Cécile (PQM-PCE)" userId="c4727ee3-1d58-425a-adab-35084fcbcef9" providerId="ADAL" clId="{8AEA1320-8FEC-4FF3-897A-9A785BC65417}" dt="2022-01-26T15:50:20.459" v="547" actId="20577"/>
          <ac:spMkLst>
            <pc:docMk/>
            <pc:sldMk cId="2073222951" sldId="276"/>
            <ac:spMk id="5" creationId="{AF80C05D-058F-4596-BA2C-DA9A919A3B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48E56-331E-4EB4-8AD9-3CB42DD9EA80}" type="datetimeFigureOut">
              <a:rPr lang="fr-CA" smtClean="0"/>
              <a:t>2022-01-26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9C0F8-88A5-4444-8E3B-C552ED62488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134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DF</a:t>
            </a:r>
            <a:r>
              <a:rPr lang="fr-CA" dirty="0"/>
              <a:t> : supérieurs aux normes seulement deux fois en 20 campagnes (en 2017 : problème charbon actif)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9C0F8-88A5-4444-8E3B-C552ED624881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626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Durée de l’essai selon </a:t>
            </a:r>
            <a:r>
              <a:rPr lang="fr-CA" dirty="0" err="1"/>
              <a:t>RAA</a:t>
            </a:r>
            <a:r>
              <a:rPr lang="fr-CA" dirty="0"/>
              <a:t> : 240 minutes (4h) et 48 mesures prises par essai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9C0F8-88A5-4444-8E3B-C552ED624881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588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9C0F8-88A5-4444-8E3B-C552ED624881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4318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9C0F8-88A5-4444-8E3B-C552ED624881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8162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9C0F8-88A5-4444-8E3B-C552ED624881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843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Helvetica"/>
              </a:defRPr>
            </a:lvl1pPr>
          </a:lstStyle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5537658"/>
            <a:ext cx="9144000" cy="1320343"/>
          </a:xfrm>
          <a:gradFill flip="none" rotWithShape="1">
            <a:gsLst>
              <a:gs pos="0">
                <a:srgbClr val="005FA0">
                  <a:alpha val="70000"/>
                </a:srgbClr>
              </a:gs>
              <a:gs pos="100000">
                <a:srgbClr val="00396D"/>
              </a:gs>
            </a:gsLst>
            <a:lin ang="16200000" scaled="0"/>
            <a:tileRect/>
          </a:gradFill>
        </p:spPr>
        <p:txBody>
          <a:bodyPr lIns="457200" rIns="91440">
            <a:noAutofit/>
          </a:bodyPr>
          <a:lstStyle>
            <a:lvl1pPr algn="l">
              <a:defRPr sz="2400" b="1" i="0" cap="all" baseline="0">
                <a:solidFill>
                  <a:schemeClr val="bg1"/>
                </a:solidFill>
                <a:latin typeface="Helvetica"/>
              </a:defRPr>
            </a:lvl1pPr>
          </a:lstStyle>
          <a:p>
            <a:r>
              <a:rPr lang="fr-CA" dirty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05203" y="1"/>
            <a:ext cx="3038797" cy="2512132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96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au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9144000" cy="1061764"/>
          </a:xfrm>
          <a:gradFill flip="none" rotWithShape="1">
            <a:gsLst>
              <a:gs pos="0">
                <a:srgbClr val="005FA0"/>
              </a:gs>
              <a:gs pos="100000">
                <a:srgbClr val="00396D"/>
              </a:gs>
            </a:gsLst>
            <a:lin ang="0" scaled="0"/>
            <a:tileRect/>
          </a:gradFill>
        </p:spPr>
        <p:txBody>
          <a:bodyPr lIns="457200" rIns="2103120">
            <a:noAutofit/>
          </a:bodyPr>
          <a:lstStyle>
            <a:lvl1pPr algn="l">
              <a:defRPr sz="2200" b="1" i="0" cap="all" baseline="0">
                <a:solidFill>
                  <a:schemeClr val="bg1"/>
                </a:solidFill>
                <a:latin typeface="Helvetica"/>
              </a:defRPr>
            </a:lvl1pPr>
          </a:lstStyle>
          <a:p>
            <a:r>
              <a:rPr lang="fr-CA" dirty="0"/>
              <a:t>Titre niveau 1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924292" y="-1"/>
            <a:ext cx="2219708" cy="1818157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Cliquez pour modifier le style des sous-titres du masque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62848"/>
            <a:ext cx="6782486" cy="814630"/>
          </a:xfrm>
        </p:spPr>
        <p:txBody>
          <a:bodyPr lIns="457200">
            <a:noAutofit/>
          </a:bodyPr>
          <a:lstStyle>
            <a:lvl1pPr marL="0" indent="0">
              <a:buFontTx/>
              <a:buNone/>
              <a:defRPr sz="2000" b="1" i="0" baseline="0">
                <a:solidFill>
                  <a:srgbClr val="0092D2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Titre niveau 2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077478"/>
            <a:ext cx="8793892" cy="4540252"/>
          </a:xfrm>
        </p:spPr>
        <p:txBody>
          <a:bodyPr lIns="457200">
            <a:normAutofit/>
          </a:bodyPr>
          <a:lstStyle>
            <a:lvl1pPr marL="0" indent="0">
              <a:buFontTx/>
              <a:buNone/>
              <a:defRPr sz="2000" baseline="0"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E3DAC1-786E-459C-8D30-159923BB3C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B294CF7-AB75-44C0-95CE-D7E01BC69E6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5F8B4E5-AE83-4FD7-B8B2-E8B72C14D9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4478622-BE77-5640-A04E-3812AB0CA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6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au bleu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9144000" cy="1061764"/>
          </a:xfrm>
          <a:gradFill flip="none" rotWithShape="1">
            <a:gsLst>
              <a:gs pos="0">
                <a:srgbClr val="005FA0"/>
              </a:gs>
              <a:gs pos="100000">
                <a:srgbClr val="00396D"/>
              </a:gs>
            </a:gsLst>
            <a:lin ang="0" scaled="0"/>
            <a:tileRect/>
          </a:gradFill>
        </p:spPr>
        <p:txBody>
          <a:bodyPr lIns="457200" rIns="2103120">
            <a:noAutofit/>
          </a:bodyPr>
          <a:lstStyle>
            <a:lvl1pPr algn="l">
              <a:defRPr sz="2200" b="1" i="0" cap="all" baseline="0">
                <a:solidFill>
                  <a:schemeClr val="bg1"/>
                </a:solidFill>
                <a:latin typeface="Helvetica"/>
              </a:defRPr>
            </a:lvl1pPr>
          </a:lstStyle>
          <a:p>
            <a:r>
              <a:rPr lang="fr-CA" dirty="0"/>
              <a:t>Titre niveau 1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79653" y="1262848"/>
            <a:ext cx="4644640" cy="814630"/>
          </a:xfrm>
        </p:spPr>
        <p:txBody>
          <a:bodyPr lIns="274320">
            <a:noAutofit/>
          </a:bodyPr>
          <a:lstStyle>
            <a:lvl1pPr marL="0" indent="0">
              <a:buFontTx/>
              <a:buNone/>
              <a:defRPr sz="2000" b="1" i="0" baseline="0">
                <a:solidFill>
                  <a:srgbClr val="0092D2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Titre niveau 2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279650" y="2077478"/>
            <a:ext cx="6610350" cy="4540252"/>
          </a:xfrm>
        </p:spPr>
        <p:txBody>
          <a:bodyPr lIns="274320">
            <a:normAutofit/>
          </a:bodyPr>
          <a:lstStyle>
            <a:lvl1pPr marL="0" indent="0">
              <a:buFontTx/>
              <a:buNone/>
              <a:defRPr sz="2000" baseline="0"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Texte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2"/>
          </p:nvPr>
        </p:nvSpPr>
        <p:spPr>
          <a:xfrm>
            <a:off x="0" y="1062567"/>
            <a:ext cx="2279650" cy="579543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Helvetica"/>
              </a:defRPr>
            </a:lvl1pPr>
          </a:lstStyle>
          <a:p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6924292" y="-1"/>
            <a:ext cx="2219708" cy="1818157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Cliquez pour modifier le style des sous-titres du masque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B42BFC-AE6A-4845-B551-497EC982242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63CA23-1E70-481D-A6D1-553C54A644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6320407-BC1F-44B5-87B2-68293E0EA5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478622-BE77-5640-A04E-3812AB0CA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44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" y="1"/>
            <a:ext cx="6782487" cy="1061764"/>
          </a:xfrm>
          <a:noFill/>
        </p:spPr>
        <p:txBody>
          <a:bodyPr lIns="457200" rIns="91440">
            <a:noAutofit/>
          </a:bodyPr>
          <a:lstStyle>
            <a:lvl1pPr algn="l">
              <a:defRPr sz="2200" b="1" i="0" cap="all" baseline="0">
                <a:solidFill>
                  <a:srgbClr val="005FA0"/>
                </a:solidFill>
                <a:latin typeface="Helvetica"/>
              </a:defRPr>
            </a:lvl1pPr>
          </a:lstStyle>
          <a:p>
            <a:r>
              <a:rPr lang="fr-CA" dirty="0"/>
              <a:t>Titre niveau 1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62848"/>
            <a:ext cx="6782486" cy="814630"/>
          </a:xfrm>
        </p:spPr>
        <p:txBody>
          <a:bodyPr lIns="457200">
            <a:noAutofit/>
          </a:bodyPr>
          <a:lstStyle>
            <a:lvl1pPr marL="0" indent="0">
              <a:buFontTx/>
              <a:buNone/>
              <a:defRPr sz="2000" b="1" i="0" baseline="0">
                <a:solidFill>
                  <a:srgbClr val="0092D2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Titre niveau 2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077478"/>
            <a:ext cx="8793892" cy="4540252"/>
          </a:xfrm>
        </p:spPr>
        <p:txBody>
          <a:bodyPr lIns="457200">
            <a:normAutofit/>
          </a:bodyPr>
          <a:lstStyle>
            <a:lvl1pPr marL="0" indent="0">
              <a:buFontTx/>
              <a:buNone/>
              <a:defRPr sz="2000" baseline="0"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Texte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6924292" y="-1"/>
            <a:ext cx="2219708" cy="1818157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Cliquez pour modifier le style des sous-titres du masque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E3B2D2-B602-4BD1-B3C0-0B7B2E21C36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861D54-8A2D-4C17-8F0A-BA3428FAABD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E7107D7-B5FF-4C1A-803E-90EB7A81BE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4478622-BE77-5640-A04E-3812AB0CA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01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6756751" cy="1061764"/>
          </a:xfrm>
          <a:noFill/>
        </p:spPr>
        <p:txBody>
          <a:bodyPr lIns="457200" rIns="91440">
            <a:noAutofit/>
          </a:bodyPr>
          <a:lstStyle>
            <a:lvl1pPr algn="l">
              <a:defRPr sz="2200" b="1" i="0" cap="all" baseline="0">
                <a:solidFill>
                  <a:srgbClr val="005FA0"/>
                </a:solidFill>
                <a:latin typeface="Helvetica"/>
              </a:defRPr>
            </a:lvl1pPr>
          </a:lstStyle>
          <a:p>
            <a:r>
              <a:rPr lang="fr-CA" dirty="0"/>
              <a:t>Titre niveau 1</a:t>
            </a: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79652" y="1262848"/>
            <a:ext cx="4477099" cy="814630"/>
          </a:xfrm>
        </p:spPr>
        <p:txBody>
          <a:bodyPr lIns="274320">
            <a:noAutofit/>
          </a:bodyPr>
          <a:lstStyle>
            <a:lvl1pPr marL="0" indent="0">
              <a:buFontTx/>
              <a:buNone/>
              <a:defRPr sz="2000" b="1" i="0" baseline="0">
                <a:solidFill>
                  <a:srgbClr val="0092D2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Titre niveau 2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279650" y="2077478"/>
            <a:ext cx="6610350" cy="4540252"/>
          </a:xfrm>
        </p:spPr>
        <p:txBody>
          <a:bodyPr lIns="274320">
            <a:normAutofit/>
          </a:bodyPr>
          <a:lstStyle>
            <a:lvl1pPr marL="0" indent="0">
              <a:buFontTx/>
              <a:buNone/>
              <a:defRPr sz="2000" baseline="0"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Texte</a:t>
            </a:r>
          </a:p>
        </p:txBody>
      </p:sp>
      <p:sp>
        <p:nvSpPr>
          <p:cNvPr id="9" name="Espace réservé pour une image  6"/>
          <p:cNvSpPr>
            <a:spLocks noGrp="1"/>
          </p:cNvSpPr>
          <p:nvPr>
            <p:ph type="pic" sz="quarter" idx="12"/>
          </p:nvPr>
        </p:nvSpPr>
        <p:spPr>
          <a:xfrm>
            <a:off x="423348" y="1262850"/>
            <a:ext cx="1856301" cy="365447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Helvetica"/>
              </a:defRPr>
            </a:lvl1pPr>
          </a:lstStyle>
          <a:p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924292" y="-1"/>
            <a:ext cx="2219708" cy="1818157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Cliquez pour modifier le style des sous-titres du masque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335503-B16E-40E9-9CD6-2B31B4B3F19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AAA9E7-69BF-4475-AB2D-C902A0F3FE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B8CA27-49E3-4AEB-84C3-8AAD9013625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478622-BE77-5640-A04E-3812AB0CA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59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au gris">
    <p:bg>
      <p:bgPr>
        <a:solidFill>
          <a:srgbClr val="003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9144000" cy="1061764"/>
          </a:xfrm>
          <a:gradFill flip="none" rotWithShape="1">
            <a:gsLst>
              <a:gs pos="0">
                <a:srgbClr val="B2B3B2"/>
              </a:gs>
              <a:gs pos="100000">
                <a:schemeClr val="bg1"/>
              </a:gs>
            </a:gsLst>
            <a:lin ang="5400000" scaled="0"/>
            <a:tileRect/>
          </a:gradFill>
        </p:spPr>
        <p:txBody>
          <a:bodyPr lIns="457200" rIns="2103120">
            <a:noAutofit/>
          </a:bodyPr>
          <a:lstStyle>
            <a:lvl1pPr algn="l">
              <a:defRPr sz="2200" b="1" i="0" cap="all" baseline="0">
                <a:solidFill>
                  <a:srgbClr val="0092D2"/>
                </a:solidFill>
                <a:latin typeface="Helvetica"/>
              </a:defRPr>
            </a:lvl1pPr>
          </a:lstStyle>
          <a:p>
            <a:r>
              <a:rPr lang="fr-CA" dirty="0"/>
              <a:t>Titre niveau 1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62848"/>
            <a:ext cx="6782486" cy="814630"/>
          </a:xfrm>
        </p:spPr>
        <p:txBody>
          <a:bodyPr lIns="457200">
            <a:noAutofit/>
          </a:bodyPr>
          <a:lstStyle>
            <a:lvl1pPr marL="0" indent="0">
              <a:buFontTx/>
              <a:buNone/>
              <a:defRPr sz="2000" b="1" i="0" baseline="0">
                <a:solidFill>
                  <a:schemeClr val="bg1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Titre niveau 2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077478"/>
            <a:ext cx="8793892" cy="4540252"/>
          </a:xfrm>
        </p:spPr>
        <p:txBody>
          <a:bodyPr lIns="45720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Texte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6924292" y="-1"/>
            <a:ext cx="2219708" cy="1818157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Cliquez pour modifier le style des sous-titres du masque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54BD99-290F-464A-ACBD-EBB5218DE3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24081C-38EC-4518-B64F-A404AB6A21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8210E3B-E03C-4393-B1AE-F4178FC12F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4478622-BE77-5640-A04E-3812AB0CA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81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au gris - photo">
    <p:bg>
      <p:bgPr>
        <a:solidFill>
          <a:srgbClr val="003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9144000" cy="1061764"/>
          </a:xfrm>
          <a:gradFill flip="none" rotWithShape="1">
            <a:gsLst>
              <a:gs pos="0">
                <a:srgbClr val="B2B3B2"/>
              </a:gs>
              <a:gs pos="100000">
                <a:schemeClr val="bg1"/>
              </a:gs>
            </a:gsLst>
            <a:lin ang="5400000" scaled="0"/>
            <a:tileRect/>
          </a:gradFill>
        </p:spPr>
        <p:txBody>
          <a:bodyPr lIns="457200" rIns="2103120">
            <a:noAutofit/>
          </a:bodyPr>
          <a:lstStyle>
            <a:lvl1pPr algn="l">
              <a:defRPr sz="2200" b="1" i="0" cap="all" baseline="0">
                <a:solidFill>
                  <a:srgbClr val="0092D2"/>
                </a:solidFill>
                <a:latin typeface="Helvetica"/>
              </a:defRPr>
            </a:lvl1pPr>
          </a:lstStyle>
          <a:p>
            <a:r>
              <a:rPr lang="fr-CA" dirty="0"/>
              <a:t>Titre niveau 1</a:t>
            </a: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79653" y="1262848"/>
            <a:ext cx="4644640" cy="814630"/>
          </a:xfrm>
        </p:spPr>
        <p:txBody>
          <a:bodyPr lIns="274320">
            <a:noAutofit/>
          </a:bodyPr>
          <a:lstStyle>
            <a:lvl1pPr marL="0" indent="0">
              <a:buFontTx/>
              <a:buNone/>
              <a:defRPr sz="2000" b="1" i="0" baseline="0">
                <a:solidFill>
                  <a:schemeClr val="bg1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Titre niveau 2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279650" y="2077478"/>
            <a:ext cx="6610350" cy="4540252"/>
          </a:xfrm>
        </p:spPr>
        <p:txBody>
          <a:bodyPr lIns="27432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Texte</a:t>
            </a:r>
          </a:p>
        </p:txBody>
      </p:sp>
      <p:sp>
        <p:nvSpPr>
          <p:cNvPr id="9" name="Espace réservé pour une image  6"/>
          <p:cNvSpPr>
            <a:spLocks noGrp="1"/>
          </p:cNvSpPr>
          <p:nvPr>
            <p:ph type="pic" sz="quarter" idx="12"/>
          </p:nvPr>
        </p:nvSpPr>
        <p:spPr>
          <a:xfrm>
            <a:off x="0" y="1062567"/>
            <a:ext cx="2279650" cy="579543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Helvetica"/>
              </a:defRPr>
            </a:lvl1pPr>
          </a:lstStyle>
          <a:p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924292" y="-1"/>
            <a:ext cx="2219708" cy="1818157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Cliquez pour modifier le style des sous-titres du masque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592AC0-2497-4405-A4F6-3B8B0892EF3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8F8634-D25C-4524-AC13-DD3179ABA8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3FC143-CCF9-48BA-B6D1-49092B0A67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478622-BE77-5640-A04E-3812AB0CA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76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">
    <p:bg>
      <p:bgPr>
        <a:solidFill>
          <a:srgbClr val="003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" y="1"/>
            <a:ext cx="6782487" cy="1061764"/>
          </a:xfrm>
          <a:noFill/>
        </p:spPr>
        <p:txBody>
          <a:bodyPr lIns="457200" rIns="91440">
            <a:noAutofit/>
          </a:bodyPr>
          <a:lstStyle>
            <a:lvl1pPr algn="l">
              <a:defRPr sz="2200" b="1" i="0" cap="all" baseline="0">
                <a:solidFill>
                  <a:srgbClr val="2EAEDA"/>
                </a:solidFill>
                <a:latin typeface="Helvetica"/>
              </a:defRPr>
            </a:lvl1pPr>
          </a:lstStyle>
          <a:p>
            <a:r>
              <a:rPr lang="fr-CA" dirty="0"/>
              <a:t>Titre niveau 1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62848"/>
            <a:ext cx="6782486" cy="814630"/>
          </a:xfrm>
        </p:spPr>
        <p:txBody>
          <a:bodyPr lIns="457200">
            <a:noAutofit/>
          </a:bodyPr>
          <a:lstStyle>
            <a:lvl1pPr marL="0" indent="0">
              <a:buFontTx/>
              <a:buNone/>
              <a:defRPr sz="2000" b="1" i="0" baseline="0">
                <a:solidFill>
                  <a:schemeClr val="bg1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Titre niveau 2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077478"/>
            <a:ext cx="8793892" cy="4540252"/>
          </a:xfrm>
        </p:spPr>
        <p:txBody>
          <a:bodyPr lIns="45720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Texte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6924292" y="-1"/>
            <a:ext cx="2219708" cy="1818157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Cliquez pour modifier le style des sous-titres du masque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560809F-C7C4-48F6-AF50-38F5D2544D3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67CE9B-6BF4-4AC8-851C-0A538D87066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7763041-3430-4353-96F2-F45E9F521B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4478622-BE77-5640-A04E-3812AB0CA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90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- photo">
    <p:bg>
      <p:bgPr>
        <a:solidFill>
          <a:srgbClr val="003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" y="1"/>
            <a:ext cx="6782487" cy="1061764"/>
          </a:xfrm>
          <a:noFill/>
        </p:spPr>
        <p:txBody>
          <a:bodyPr lIns="457200" rIns="91440">
            <a:noAutofit/>
          </a:bodyPr>
          <a:lstStyle>
            <a:lvl1pPr algn="l">
              <a:defRPr sz="2200" b="1" i="0" cap="all" baseline="0">
                <a:solidFill>
                  <a:srgbClr val="2EAEDA"/>
                </a:solidFill>
                <a:latin typeface="Helvetica"/>
              </a:defRPr>
            </a:lvl1pPr>
          </a:lstStyle>
          <a:p>
            <a:r>
              <a:rPr lang="fr-CA" dirty="0"/>
              <a:t>Titre niveau 1</a:t>
            </a: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2279653" y="1262848"/>
            <a:ext cx="4502836" cy="814630"/>
          </a:xfrm>
        </p:spPr>
        <p:txBody>
          <a:bodyPr lIns="274320">
            <a:noAutofit/>
          </a:bodyPr>
          <a:lstStyle>
            <a:lvl1pPr marL="0" indent="0">
              <a:buFontTx/>
              <a:buNone/>
              <a:defRPr sz="2000" b="1" i="0" baseline="0">
                <a:solidFill>
                  <a:schemeClr val="bg1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Titre niveau 2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279650" y="2077478"/>
            <a:ext cx="6610350" cy="4540252"/>
          </a:xfrm>
        </p:spPr>
        <p:txBody>
          <a:bodyPr lIns="27432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Helvetica"/>
                <a:cs typeface="75 Helvetica Bold"/>
              </a:defRPr>
            </a:lvl1pPr>
            <a:lvl2pPr marL="457200" indent="0">
              <a:buFontTx/>
              <a:buNone/>
              <a:defRPr sz="2000" baseline="0">
                <a:latin typeface="Helvetica 55 Roman"/>
              </a:defRPr>
            </a:lvl2pPr>
            <a:lvl3pPr marL="914400" indent="0">
              <a:buFontTx/>
              <a:buNone/>
              <a:defRPr sz="2000" baseline="0">
                <a:latin typeface="Helvetica 55 Roman"/>
              </a:defRPr>
            </a:lvl3pPr>
            <a:lvl4pPr marL="1371600" indent="0">
              <a:buFontTx/>
              <a:buNone/>
              <a:defRPr sz="2000" baseline="0">
                <a:latin typeface="Helvetica 55 Roman"/>
              </a:defRPr>
            </a:lvl4pPr>
            <a:lvl5pPr marL="1828800" indent="0">
              <a:buFontTx/>
              <a:buNone/>
              <a:defRPr sz="2000" baseline="0">
                <a:latin typeface="Helvetica 55 Roman"/>
              </a:defRPr>
            </a:lvl5pPr>
          </a:lstStyle>
          <a:p>
            <a:pPr lvl="0"/>
            <a:r>
              <a:rPr lang="fr-CA" dirty="0"/>
              <a:t>Texte</a:t>
            </a:r>
          </a:p>
        </p:txBody>
      </p:sp>
      <p:sp>
        <p:nvSpPr>
          <p:cNvPr id="10" name="Espace réservé pour une image  6"/>
          <p:cNvSpPr>
            <a:spLocks noGrp="1"/>
          </p:cNvSpPr>
          <p:nvPr>
            <p:ph type="pic" sz="quarter" idx="12"/>
          </p:nvPr>
        </p:nvSpPr>
        <p:spPr>
          <a:xfrm>
            <a:off x="423348" y="1262850"/>
            <a:ext cx="1856301" cy="365447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Helvetica"/>
              </a:defRPr>
            </a:lvl1pPr>
          </a:lstStyle>
          <a:p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6924292" y="-1"/>
            <a:ext cx="2219708" cy="1818157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Cliquez pour modifier le style des sous-titres du masque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40A4F1-E76F-445C-B0E1-9C2897C08E4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694939-07E8-4EFA-B54F-BFEFAE3E45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577E1C-9E88-4144-8116-8AF465454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478622-BE77-5640-A04E-3812AB0CA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94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78622-BE77-5640-A04E-3812AB0CA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87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1" r:id="rId4"/>
    <p:sldLayoutId id="2147483665" r:id="rId5"/>
    <p:sldLayoutId id="2147483662" r:id="rId6"/>
    <p:sldLayoutId id="2147483666" r:id="rId7"/>
    <p:sldLayoutId id="2147483663" r:id="rId8"/>
    <p:sldLayoutId id="214748366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jp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78541E68-95C3-4FFF-BCDB-BADA1D896EDD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6"/>
          <a:srcRect l="14397" r="14397"/>
          <a:stretch>
            <a:fillRect/>
          </a:stretch>
        </p:blipFill>
        <p:spPr/>
      </p:pic>
      <p:sp>
        <p:nvSpPr>
          <p:cNvPr id="4" name="Sous-titre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938433" y="0"/>
            <a:ext cx="2218267" cy="199756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F80C05D-058F-4596-BA2C-DA9A919A3BB1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0" y="5537200"/>
            <a:ext cx="9144000" cy="1320800"/>
          </a:xfrm>
        </p:spPr>
        <p:txBody>
          <a:bodyPr anchor="t">
            <a:normAutofit/>
          </a:bodyPr>
          <a:lstStyle/>
          <a:p>
            <a:r>
              <a:rPr lang="fr-FR" sz="3600" cap="none" dirty="0">
                <a:latin typeface="Arial Narrow" panose="020B0606020202030204" pitchFamily="34" charset="0"/>
                <a:cs typeface="Helvetica"/>
              </a:rPr>
              <a:t>Résultats de la campagne d’échantillonnage (sept. 2021) - incinérateur </a:t>
            </a:r>
            <a:endParaRPr lang="fr-FR" sz="2800" cap="none" dirty="0"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B1DF69AF-B92A-4FEF-B24D-22DFFFCD68D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6223000" y="6049961"/>
            <a:ext cx="2933700" cy="808039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HelveticaNeue LT 55 Roman" panose="02000503040000020004" pitchFamily="2" charset="0"/>
                <a:ea typeface="+mn-ea"/>
                <a:cs typeface="HelveticaNeue LT 55 Roman" panose="02000503040000020004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HelveticaNeue LT 55 Roman" panose="02000503040000020004" pitchFamily="2" charset="0"/>
                <a:ea typeface="+mn-ea"/>
                <a:cs typeface="HelveticaNeue LT 55 Roman" panose="02000503040000020004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HelveticaNeue LT 55 Roman" panose="02000503040000020004" pitchFamily="2" charset="0"/>
                <a:ea typeface="+mn-ea"/>
                <a:cs typeface="HelveticaNeue LT 55 Roman" panose="02000503040000020004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HelveticaNeue LT 55 Roman" panose="02000503040000020004" pitchFamily="2" charset="0"/>
                <a:ea typeface="+mn-ea"/>
                <a:cs typeface="HelveticaNeue LT 55 Roman" panose="02000503040000020004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HelveticaNeue LT 55 Roman" panose="02000503040000020004" pitchFamily="2" charset="0"/>
                <a:ea typeface="+mn-ea"/>
                <a:cs typeface="HelveticaNeue LT 55 Roman" panose="02000503040000020004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CA" altLang="fr-FR" sz="1000" b="1" dirty="0">
              <a:solidFill>
                <a:schemeClr val="bg1"/>
              </a:solidFill>
            </a:endParaRPr>
          </a:p>
          <a:p>
            <a:pPr marL="0" indent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fr-CA" altLang="fr-FR" sz="1200" b="1" i="1" dirty="0">
                <a:solidFill>
                  <a:schemeClr val="bg1"/>
                </a:solidFill>
              </a:rPr>
              <a:t>		PCE -  Janv. 2022 </a:t>
            </a:r>
          </a:p>
          <a:p>
            <a:pPr marL="0" indent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fr-CA" altLang="fr-FR" sz="1200" b="1" i="1" dirty="0">
                <a:solidFill>
                  <a:schemeClr val="bg1"/>
                </a:solidFill>
              </a:rPr>
              <a:t>		Cécile Cognet </a:t>
            </a:r>
            <a:r>
              <a:rPr lang="fr-CA" altLang="fr-FR" sz="1200" b="1" i="1" dirty="0" err="1">
                <a:solidFill>
                  <a:schemeClr val="bg1"/>
                </a:solidFill>
              </a:rPr>
              <a:t>ing</a:t>
            </a:r>
            <a:r>
              <a:rPr lang="fr-CA" altLang="fr-FR" sz="1200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465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6B217-3EFA-401B-8332-8D6ADB3D1D4B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600" dirty="0"/>
              <a:t>I</a:t>
            </a:r>
            <a:r>
              <a:rPr lang="fr-CA" sz="2400" dirty="0"/>
              <a:t>ncinérateur - résultats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C0405111-EA85-4BB6-8CCE-D2D2A68F1F16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924292" y="-1"/>
            <a:ext cx="2219708" cy="1973733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9EAE11-35B4-4419-94FC-EFEEE6633A49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fld id="{E4478622-BE77-5640-A04E-3812AB0CA6E1}" type="slidenum">
              <a:rPr lang="fr-FR" smtClean="0"/>
              <a:t>2</a:t>
            </a:fld>
            <a:endParaRPr lang="fr-FR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B42A1DCF-398B-4417-A039-AED49C865F7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>
          <a:xfrm>
            <a:off x="1" y="1262848"/>
            <a:ext cx="6782486" cy="814630"/>
          </a:xfrm>
        </p:spPr>
        <p:txBody>
          <a:bodyPr/>
          <a:lstStyle/>
          <a:p>
            <a:r>
              <a:rPr lang="fr-F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Campagne septembre 2021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997498C7-71D0-4E93-893F-43AEE273227E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5"/>
            </p:custDataLst>
          </p:nvPr>
        </p:nvSpPr>
        <p:spPr>
          <a:xfrm>
            <a:off x="0" y="2077478"/>
            <a:ext cx="8793892" cy="454025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800" dirty="0"/>
              <a:t>La 2</a:t>
            </a:r>
            <a:r>
              <a:rPr lang="fr-FR" sz="1800" baseline="30000" dirty="0"/>
              <a:t>e</a:t>
            </a:r>
            <a:r>
              <a:rPr lang="fr-FR" sz="1800" dirty="0"/>
              <a:t> campagne annuelle d’échantillonnage par </a:t>
            </a:r>
            <a:r>
              <a:rPr lang="fr-FR" sz="1800" b="1" dirty="0" err="1"/>
              <a:t>Consulair</a:t>
            </a:r>
            <a:r>
              <a:rPr lang="fr-FR" sz="1800" dirty="0"/>
              <a:t> s’est déroulée</a:t>
            </a:r>
            <a:br>
              <a:rPr lang="fr-FR" sz="1800" dirty="0"/>
            </a:br>
            <a:r>
              <a:rPr lang="fr-FR" sz="1800" dirty="0"/>
              <a:t>entre les 8 et 16 septembre 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Brûleurs au gaz naturel tous en fonction pour l’ensemble des quatre fours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Avec 3 essais par four, en conditions d’opération normale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Four 4 échantillonné – rappelons que ce dernier était non opérationnel ce printemps (bris-fuite)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Tournage de l’émission Découverte diffusée sur Radio-Canada le 9 janvier 2022 </a:t>
            </a:r>
          </a:p>
          <a:p>
            <a:pPr>
              <a:buClr>
                <a:schemeClr val="accent1"/>
              </a:buClr>
            </a:pPr>
            <a:endParaRPr lang="fr-FR" sz="18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800" dirty="0"/>
              <a:t>Le suivi des émissions atmosphériques est sujet aux </a:t>
            </a:r>
            <a:r>
              <a:rPr lang="fr-FR" sz="1800" b="1" dirty="0"/>
              <a:t>normes du </a:t>
            </a:r>
            <a:r>
              <a:rPr lang="fr-FR" sz="1800" b="1" dirty="0" err="1"/>
              <a:t>RAA</a:t>
            </a:r>
            <a:r>
              <a:rPr lang="fr-FR" sz="1800" dirty="0"/>
              <a:t> (règlement sur l’assainissement de l’atmosphère - </a:t>
            </a:r>
            <a:r>
              <a:rPr lang="fr-FR" sz="1800" dirty="0" err="1"/>
              <a:t>provicial</a:t>
            </a:r>
            <a:r>
              <a:rPr lang="fr-FR" sz="1800" dirty="0"/>
              <a:t>). Mais pour certains paramètres non réglementés, ce suivi est comparé, à titre indicatif, aux </a:t>
            </a:r>
            <a:r>
              <a:rPr lang="fr-FR" sz="1800" b="1" dirty="0"/>
              <a:t>teneurs type des lignes directrices du </a:t>
            </a:r>
            <a:r>
              <a:rPr lang="fr-FR" sz="1800" b="1" dirty="0" err="1"/>
              <a:t>CCME</a:t>
            </a:r>
            <a:r>
              <a:rPr lang="fr-FR" sz="1800" dirty="0"/>
              <a:t> (conseil canadien des ministres de l’environnement – fédéral) lesquelles n’ont pas de valeur légale sur le territoire québécois</a:t>
            </a:r>
          </a:p>
          <a:p>
            <a:pPr>
              <a:buClr>
                <a:schemeClr val="accent1"/>
              </a:buClr>
            </a:pPr>
            <a:endParaRPr lang="fr-FR" sz="18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800" dirty="0"/>
              <a:t>Notez que le </a:t>
            </a:r>
            <a:r>
              <a:rPr lang="fr-FR" sz="1800" dirty="0" err="1"/>
              <a:t>RAA</a:t>
            </a:r>
            <a:r>
              <a:rPr lang="fr-FR" sz="1800" dirty="0"/>
              <a:t> exige un seul suivi annuel pour l’incinérateur. La Ville réalise donc une </a:t>
            </a:r>
            <a:r>
              <a:rPr lang="fr-FR" sz="1800" b="1" dirty="0"/>
              <a:t>2</a:t>
            </a:r>
            <a:r>
              <a:rPr lang="fr-FR" sz="1800" b="1" baseline="30000" dirty="0"/>
              <a:t>e</a:t>
            </a:r>
            <a:r>
              <a:rPr lang="fr-FR" sz="1800" b="1" dirty="0"/>
              <a:t> campagne de façon optionnelle et proactive</a:t>
            </a:r>
            <a:r>
              <a:rPr lang="fr-CA" i="1" dirty="0"/>
              <a:t>.</a:t>
            </a:r>
            <a:endParaRPr lang="fr-CA" dirty="0"/>
          </a:p>
          <a:p>
            <a:pPr>
              <a:buClr>
                <a:schemeClr val="accent1"/>
              </a:buClr>
            </a:pPr>
            <a:br>
              <a:rPr lang="fr-FR" sz="1800" dirty="0"/>
            </a:br>
            <a:endParaRPr lang="fr-FR" sz="1800" dirty="0"/>
          </a:p>
          <a:p>
            <a:pPr>
              <a:buClr>
                <a:schemeClr val="accent1"/>
              </a:buClr>
            </a:pPr>
            <a:endParaRPr lang="fr-FR" sz="1800" dirty="0"/>
          </a:p>
          <a:p>
            <a:pPr>
              <a:buClr>
                <a:schemeClr val="accent1"/>
              </a:buClr>
            </a:pPr>
            <a:endParaRPr lang="fr-FR" sz="32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3B070C-100B-487E-8F28-909B1D93DE0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14211" y="6277303"/>
            <a:ext cx="7329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416367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28B5-1E86-408D-85AA-67528A290C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600" dirty="0"/>
              <a:t>P</a:t>
            </a:r>
            <a:r>
              <a:rPr lang="fr-CA" sz="2400" dirty="0"/>
              <a:t>aramètres réglementés (</a:t>
            </a:r>
            <a:r>
              <a:rPr lang="fr-CA" sz="2400" dirty="0" err="1"/>
              <a:t>RAA</a:t>
            </a:r>
            <a:r>
              <a:rPr lang="fr-CA" sz="2400" dirty="0"/>
              <a:t>)</a:t>
            </a:r>
            <a:endParaRPr lang="fr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4E449-1D88-4EDC-8982-A1BD3C40D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9652" y="1262848"/>
            <a:ext cx="5062843" cy="451560"/>
          </a:xfrm>
        </p:spPr>
        <p:txBody>
          <a:bodyPr/>
          <a:lstStyle/>
          <a:p>
            <a:r>
              <a:rPr lang="fr-CA" sz="2800" dirty="0"/>
              <a:t>Résultats septembre 2021 </a:t>
            </a:r>
            <a:r>
              <a:rPr lang="fr-CA" dirty="0"/>
              <a:t>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2BCB9-1815-440A-9DE9-7534C5C2D4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650" y="5039845"/>
            <a:ext cx="6610350" cy="1577884"/>
          </a:xfrm>
        </p:spPr>
        <p:txBody>
          <a:bodyPr/>
          <a:lstStyle/>
          <a:p>
            <a:r>
              <a:rPr lang="fr-CA" sz="1800" dirty="0">
                <a:solidFill>
                  <a:srgbClr val="00B050"/>
                </a:solidFill>
              </a:rPr>
              <a:t>»»»» Respect des normes pour tous les paramètres échantillonnés aux fours 1 à 4 incluant le monoxyde de carbone (pour déjà une 2</a:t>
            </a:r>
            <a:r>
              <a:rPr lang="fr-CA" sz="1800" baseline="30000" dirty="0">
                <a:solidFill>
                  <a:srgbClr val="00B050"/>
                </a:solidFill>
              </a:rPr>
              <a:t>e</a:t>
            </a:r>
            <a:r>
              <a:rPr lang="fr-CA" sz="1800" dirty="0">
                <a:solidFill>
                  <a:srgbClr val="00B050"/>
                </a:solidFill>
              </a:rPr>
              <a:t> campagne d’affilée)</a:t>
            </a:r>
            <a:br>
              <a:rPr lang="fr-CA" sz="1800" dirty="0">
                <a:solidFill>
                  <a:srgbClr val="00B050"/>
                </a:solidFill>
              </a:rPr>
            </a:br>
            <a:r>
              <a:rPr lang="fr-CA" sz="1800" dirty="0">
                <a:solidFill>
                  <a:srgbClr val="C00000"/>
                </a:solidFill>
              </a:rPr>
              <a:t>»»»» À l’exception des dioxines-furannes au four 4 (dépassement d’environ 4 fois la norme)</a:t>
            </a:r>
          </a:p>
          <a:p>
            <a:endParaRPr lang="fr-CA" dirty="0">
              <a:solidFill>
                <a:srgbClr val="00B050"/>
              </a:solidFill>
            </a:endParaRP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4691297-7B71-4F6C-A36D-FA903AA551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8EEC59AB-1221-459C-93EE-20FBF0D8848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8413" r="28413"/>
          <a:stretch>
            <a:fillRect/>
          </a:stretch>
        </p:blipFill>
        <p:spPr>
          <a:xfrm>
            <a:off x="0" y="1061765"/>
            <a:ext cx="2279650" cy="57954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67F91ED-82BC-41E4-9F4B-F7ABFD04A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320" y="1714408"/>
            <a:ext cx="6335009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7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B69BA-2C6C-4F37-AD54-04BA1EBAD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dirty="0"/>
              <a:t>H</a:t>
            </a:r>
            <a:r>
              <a:rPr lang="fr-CA" sz="2000" dirty="0"/>
              <a:t>istorique depuis 2010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D07B9D-87C8-4791-85FA-0A33121902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2317" y="1262848"/>
            <a:ext cx="5331976" cy="814630"/>
          </a:xfrm>
        </p:spPr>
        <p:txBody>
          <a:bodyPr/>
          <a:lstStyle/>
          <a:p>
            <a:endParaRPr lang="fr-CA" dirty="0"/>
          </a:p>
          <a:p>
            <a:r>
              <a:rPr lang="fr-CA" dirty="0"/>
              <a:t>Paramètres réglementés (</a:t>
            </a:r>
            <a:r>
              <a:rPr lang="fr-CA" dirty="0" err="1"/>
              <a:t>REIMR-RAA</a:t>
            </a:r>
            <a:r>
              <a:rPr lang="fr-CA" dirty="0"/>
              <a:t>) dont le monoxyde de carbone CO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2A07FA9F-5313-47A9-9036-3EA92AF33A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DB2EC6EB-93E4-4510-B8AF-5857EBE98B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Image 2">
            <a:extLst>
              <a:ext uri="{FF2B5EF4-FFF2-40B4-BE49-F238E27FC236}">
                <a16:creationId xmlns:a16="http://schemas.microsoft.com/office/drawing/2014/main" id="{D6317291-FEAA-4FFA-814C-25830B9FA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1" y="2277759"/>
            <a:ext cx="8146590" cy="407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07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B69BA-2C6C-4F37-AD54-04BA1EBAD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dirty="0"/>
              <a:t>C</a:t>
            </a:r>
            <a:r>
              <a:rPr lang="fr-CA" sz="2000" dirty="0"/>
              <a:t>ampagne d’automne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D07B9D-87C8-4791-85FA-0A33121902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2316" y="1120006"/>
            <a:ext cx="5331976" cy="814630"/>
          </a:xfrm>
        </p:spPr>
        <p:txBody>
          <a:bodyPr/>
          <a:lstStyle/>
          <a:p>
            <a:r>
              <a:rPr lang="fr-CA" dirty="0"/>
              <a:t>Dioxines-Furannes aux 4 fours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DB9845-4CC7-474F-B06B-3DDC3D08D7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217" y="6405763"/>
            <a:ext cx="7701566" cy="616578"/>
          </a:xfrm>
        </p:spPr>
        <p:txBody>
          <a:bodyPr>
            <a:normAutofit fontScale="92500"/>
          </a:bodyPr>
          <a:lstStyle/>
          <a:p>
            <a:r>
              <a:rPr lang="fr-CA" sz="2000" dirty="0">
                <a:solidFill>
                  <a:srgbClr val="00B050"/>
                </a:solidFill>
              </a:rPr>
              <a:t>»»»» Reprise des essais la semaine du 31 janvier (résultats en avril)</a:t>
            </a:r>
            <a:endParaRPr lang="fr-CA" b="1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2A07FA9F-5313-47A9-9036-3EA92AF33A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DB2EC6EB-93E4-4510-B8AF-5857EBE98B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BA675D31-0061-4383-8B0D-A2ABCAC02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194691"/>
              </p:ext>
            </p:extLst>
          </p:nvPr>
        </p:nvGraphicFramePr>
        <p:xfrm>
          <a:off x="2307466" y="1757100"/>
          <a:ext cx="4595610" cy="4628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132">
                  <a:extLst>
                    <a:ext uri="{9D8B030D-6E8A-4147-A177-3AD203B41FA5}">
                      <a16:colId xmlns:a16="http://schemas.microsoft.com/office/drawing/2014/main" val="9563244"/>
                    </a:ext>
                  </a:extLst>
                </a:gridCol>
                <a:gridCol w="726583">
                  <a:extLst>
                    <a:ext uri="{9D8B030D-6E8A-4147-A177-3AD203B41FA5}">
                      <a16:colId xmlns:a16="http://schemas.microsoft.com/office/drawing/2014/main" val="2320759248"/>
                    </a:ext>
                  </a:extLst>
                </a:gridCol>
                <a:gridCol w="726583">
                  <a:extLst>
                    <a:ext uri="{9D8B030D-6E8A-4147-A177-3AD203B41FA5}">
                      <a16:colId xmlns:a16="http://schemas.microsoft.com/office/drawing/2014/main" val="438724177"/>
                    </a:ext>
                  </a:extLst>
                </a:gridCol>
                <a:gridCol w="690120">
                  <a:extLst>
                    <a:ext uri="{9D8B030D-6E8A-4147-A177-3AD203B41FA5}">
                      <a16:colId xmlns:a16="http://schemas.microsoft.com/office/drawing/2014/main" val="2316638105"/>
                    </a:ext>
                  </a:extLst>
                </a:gridCol>
                <a:gridCol w="1468192">
                  <a:extLst>
                    <a:ext uri="{9D8B030D-6E8A-4147-A177-3AD203B41FA5}">
                      <a16:colId xmlns:a16="http://schemas.microsoft.com/office/drawing/2014/main" val="873690081"/>
                    </a:ext>
                  </a:extLst>
                </a:gridCol>
              </a:tblGrid>
              <a:tr h="363541"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Ligne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Date essai 1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Date essai 2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Date essai 3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 dirty="0">
                          <a:effectLst/>
                        </a:rPr>
                        <a:t>Moyenne </a:t>
                      </a:r>
                      <a:br>
                        <a:rPr lang="fr-CA" sz="1100" dirty="0">
                          <a:effectLst/>
                        </a:rPr>
                      </a:br>
                      <a:r>
                        <a:rPr lang="fr-CA" sz="1100" dirty="0">
                          <a:effectLst/>
                        </a:rPr>
                        <a:t>(norme 0,08)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64186"/>
                  </a:ext>
                </a:extLst>
              </a:tr>
              <a:tr h="727081"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L1A-COSV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8 sept.</a:t>
                      </a:r>
                    </a:p>
                    <a:p>
                      <a:r>
                        <a:rPr lang="fr-CA" sz="1100">
                          <a:effectLst/>
                        </a:rPr>
                        <a:t>(8h53-13h22)</a:t>
                      </a:r>
                    </a:p>
                    <a:p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9 sept.</a:t>
                      </a:r>
                    </a:p>
                    <a:p>
                      <a:r>
                        <a:rPr lang="fr-CA" sz="1100">
                          <a:effectLst/>
                        </a:rPr>
                        <a:t>(14h24-18h38)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10 sept.</a:t>
                      </a:r>
                    </a:p>
                    <a:p>
                      <a:r>
                        <a:rPr lang="fr-CA" sz="1100">
                          <a:effectLst/>
                        </a:rPr>
                        <a:t>(15h11-19h22)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8776988"/>
                  </a:ext>
                </a:extLst>
              </a:tr>
              <a:tr h="363541">
                <a:tc>
                  <a:txBody>
                    <a:bodyPr/>
                    <a:lstStyle/>
                    <a:p>
                      <a:pPr algn="r"/>
                      <a:r>
                        <a:rPr lang="fr-CA" sz="1100">
                          <a:effectLst/>
                        </a:rPr>
                        <a:t>Résultats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0,000157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0,00171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0,000764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Conforme :</a:t>
                      </a:r>
                    </a:p>
                    <a:p>
                      <a:r>
                        <a:rPr lang="fr-CA" sz="1100">
                          <a:effectLst/>
                        </a:rPr>
                        <a:t>0,00124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9211790"/>
                  </a:ext>
                </a:extLst>
              </a:tr>
              <a:tr h="727081"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L2A-COSV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9 sept. (8h36-12h59)</a:t>
                      </a:r>
                    </a:p>
                    <a:p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10 sept. (8h43-13h00)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13 sept. (10h36-15h07)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8041825"/>
                  </a:ext>
                </a:extLst>
              </a:tr>
              <a:tr h="363541">
                <a:tc>
                  <a:txBody>
                    <a:bodyPr/>
                    <a:lstStyle/>
                    <a:p>
                      <a:pPr algn="r"/>
                      <a:r>
                        <a:rPr lang="fr-CA" sz="1100">
                          <a:effectLst/>
                        </a:rPr>
                        <a:t>Résultats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0,000390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0,000506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0,000553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Conforme :</a:t>
                      </a:r>
                    </a:p>
                    <a:p>
                      <a:r>
                        <a:rPr lang="fr-CA" sz="1100">
                          <a:effectLst/>
                        </a:rPr>
                        <a:t>0,000483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2195779"/>
                  </a:ext>
                </a:extLst>
              </a:tr>
              <a:tr h="727081">
                <a:tc>
                  <a:txBody>
                    <a:bodyPr/>
                    <a:lstStyle/>
                    <a:p>
                      <a:r>
                        <a:rPr lang="fr-CA" sz="1100" dirty="0">
                          <a:effectLst/>
                        </a:rPr>
                        <a:t>L3A-COSV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14 sept. (8h18-13h01)</a:t>
                      </a:r>
                    </a:p>
                    <a:p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15 sept. (8h32-12h38)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16 sept. (8h37-12h47)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886847"/>
                  </a:ext>
                </a:extLst>
              </a:tr>
              <a:tr h="363541">
                <a:tc>
                  <a:txBody>
                    <a:bodyPr/>
                    <a:lstStyle/>
                    <a:p>
                      <a:pPr algn="r"/>
                      <a:r>
                        <a:rPr lang="fr-CA" sz="1100">
                          <a:effectLst/>
                        </a:rPr>
                        <a:t>Résultats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0,00261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0,00222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0,000488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Conforme :</a:t>
                      </a:r>
                    </a:p>
                    <a:p>
                      <a:r>
                        <a:rPr lang="fr-CA" sz="1100">
                          <a:effectLst/>
                        </a:rPr>
                        <a:t>0,00177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7590142"/>
                  </a:ext>
                </a:extLst>
              </a:tr>
              <a:tr h="545311"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L4A-COSV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14 sept. (13h55-18h10)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15 sept. (13h34-17h43)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16 sept. (14h04-18h18)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9760619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algn="r"/>
                      <a:r>
                        <a:rPr lang="fr-CA" sz="1100">
                          <a:effectLst/>
                        </a:rPr>
                        <a:t>Résultats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0,762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0,182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>
                          <a:effectLst/>
                        </a:rPr>
                        <a:t>0,0904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CA" sz="1100" dirty="0">
                          <a:effectLst/>
                        </a:rPr>
                        <a:t>Dépassement :</a:t>
                      </a:r>
                    </a:p>
                    <a:p>
                      <a:r>
                        <a:rPr lang="fr-CA" sz="1100" dirty="0">
                          <a:effectLst/>
                        </a:rPr>
                        <a:t>0,345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721464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E5D3E953-D332-4DE8-9C5B-66CAED3CA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209" y="1476232"/>
            <a:ext cx="856258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1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Durée de l’essai selon la norme </a:t>
            </a:r>
            <a:r>
              <a:rPr kumimoji="0" lang="fr-CA" altLang="fr-FR" sz="11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RAA</a:t>
            </a:r>
            <a:r>
              <a:rPr kumimoji="0" lang="fr-CA" altLang="fr-FR" sz="11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4 heures</a:t>
            </a:r>
            <a:endParaRPr kumimoji="0" lang="fr-CA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28B5-1E86-408D-85AA-67528A290C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600" dirty="0"/>
              <a:t>P</a:t>
            </a:r>
            <a:r>
              <a:rPr lang="fr-CA" sz="2400" dirty="0"/>
              <a:t>aramètres non réglementés (</a:t>
            </a:r>
            <a:r>
              <a:rPr lang="fr-CA" sz="2400" dirty="0" err="1"/>
              <a:t>CCME</a:t>
            </a:r>
            <a:r>
              <a:rPr lang="fr-CA" sz="2400" dirty="0"/>
              <a:t>)</a:t>
            </a:r>
            <a:endParaRPr lang="fr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4E449-1D88-4EDC-8982-A1BD3C40D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9653" y="1110766"/>
            <a:ext cx="4644640" cy="707390"/>
          </a:xfrm>
        </p:spPr>
        <p:txBody>
          <a:bodyPr/>
          <a:lstStyle/>
          <a:p>
            <a:r>
              <a:rPr lang="fr-CA" sz="2800" dirty="0"/>
              <a:t>Résultats sept. 2021 </a:t>
            </a:r>
            <a:r>
              <a:rPr lang="fr-CA" dirty="0"/>
              <a:t>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2BCB9-1815-440A-9DE9-7534C5C2D4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327" y="5824467"/>
            <a:ext cx="8400197" cy="1384236"/>
          </a:xfrm>
        </p:spPr>
        <p:txBody>
          <a:bodyPr>
            <a:normAutofit/>
          </a:bodyPr>
          <a:lstStyle/>
          <a:p>
            <a:r>
              <a:rPr lang="fr-CA" sz="2000" dirty="0">
                <a:solidFill>
                  <a:srgbClr val="00B050"/>
                </a:solidFill>
              </a:rPr>
              <a:t>»»»» Respect des </a:t>
            </a:r>
            <a:r>
              <a:rPr lang="fr-CA" dirty="0">
                <a:solidFill>
                  <a:srgbClr val="00B050"/>
                </a:solidFill>
              </a:rPr>
              <a:t>teneurs types </a:t>
            </a:r>
            <a:r>
              <a:rPr lang="fr-CA" sz="2000" dirty="0">
                <a:solidFill>
                  <a:srgbClr val="00B050"/>
                </a:solidFill>
              </a:rPr>
              <a:t>pour les paramètres échantillonnés aux fours 1 à 4 (</a:t>
            </a:r>
            <a:r>
              <a:rPr lang="fr-CA" sz="2000" dirty="0" err="1">
                <a:solidFill>
                  <a:srgbClr val="00B050"/>
                </a:solidFill>
              </a:rPr>
              <a:t>HAP</a:t>
            </a:r>
            <a:r>
              <a:rPr lang="fr-CA" sz="2000" dirty="0">
                <a:solidFill>
                  <a:srgbClr val="00B050"/>
                </a:solidFill>
              </a:rPr>
              <a:t>, </a:t>
            </a:r>
            <a:r>
              <a:rPr lang="fr-CA" sz="2000" dirty="0" err="1">
                <a:solidFill>
                  <a:srgbClr val="00B050"/>
                </a:solidFill>
              </a:rPr>
              <a:t>BPC</a:t>
            </a:r>
            <a:r>
              <a:rPr lang="fr-CA" sz="2000" dirty="0">
                <a:solidFill>
                  <a:srgbClr val="00B050"/>
                </a:solidFill>
              </a:rPr>
              <a:t>, métaux, SO2)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4691297-7B71-4F6C-A36D-FA903AA551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17F0E87-CE12-4256-A763-B88BC4A4A6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97BDAA-3FCA-44E7-83FC-B8531D30A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1764"/>
            <a:ext cx="2316568" cy="40664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79B7F4-D31E-4AB4-BA2B-68A0D021C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333" y="714868"/>
            <a:ext cx="6191813" cy="51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8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28B5-1E86-408D-85AA-67528A290C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600" dirty="0"/>
              <a:t>P</a:t>
            </a:r>
            <a:r>
              <a:rPr lang="fr-CA" sz="2400" dirty="0"/>
              <a:t>aramètres non réglementés (</a:t>
            </a:r>
            <a:r>
              <a:rPr lang="fr-CA" sz="2400" dirty="0" err="1"/>
              <a:t>CCME</a:t>
            </a:r>
            <a:r>
              <a:rPr lang="fr-CA" sz="2400" dirty="0"/>
              <a:t>)</a:t>
            </a:r>
            <a:endParaRPr lang="fr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4E449-1D88-4EDC-8982-A1BD3C40D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9653" y="1110766"/>
            <a:ext cx="4644640" cy="707390"/>
          </a:xfrm>
        </p:spPr>
        <p:txBody>
          <a:bodyPr/>
          <a:lstStyle/>
          <a:p>
            <a:endParaRPr lang="fr-CA" sz="2800" dirty="0"/>
          </a:p>
          <a:p>
            <a:r>
              <a:rPr lang="fr-CA" sz="2800" dirty="0"/>
              <a:t>Autres résultats </a:t>
            </a:r>
            <a:r>
              <a:rPr lang="fr-CA" sz="2800" dirty="0" err="1"/>
              <a:t>CCME</a:t>
            </a:r>
            <a:r>
              <a:rPr lang="fr-CA" sz="2800" dirty="0"/>
              <a:t> :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2BCB9-1815-440A-9DE9-7534C5C2D4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17" y="5330586"/>
            <a:ext cx="8400197" cy="1384236"/>
          </a:xfrm>
        </p:spPr>
        <p:txBody>
          <a:bodyPr>
            <a:normAutofit fontScale="92500" lnSpcReduction="20000"/>
          </a:bodyPr>
          <a:lstStyle/>
          <a:p>
            <a:r>
              <a:rPr lang="fr-CA" sz="2000" dirty="0">
                <a:solidFill>
                  <a:srgbClr val="00B050"/>
                </a:solidFill>
              </a:rPr>
              <a:t>»»»» Respect des autres </a:t>
            </a:r>
            <a:r>
              <a:rPr lang="fr-CA" dirty="0">
                <a:solidFill>
                  <a:srgbClr val="00B050"/>
                </a:solidFill>
              </a:rPr>
              <a:t>teneurs types </a:t>
            </a:r>
            <a:r>
              <a:rPr lang="fr-CA" sz="2000" dirty="0">
                <a:solidFill>
                  <a:srgbClr val="00B050"/>
                </a:solidFill>
              </a:rPr>
              <a:t>pour les paramètres échantillonnés aux fours</a:t>
            </a:r>
            <a:br>
              <a:rPr lang="fr-CA" sz="2000" dirty="0">
                <a:solidFill>
                  <a:srgbClr val="00B050"/>
                </a:solidFill>
              </a:rPr>
            </a:br>
            <a:r>
              <a:rPr lang="fr-CA" sz="2000" dirty="0">
                <a:solidFill>
                  <a:srgbClr val="00B050"/>
                </a:solidFill>
              </a:rPr>
              <a:t> </a:t>
            </a:r>
            <a:r>
              <a:rPr lang="fr-CA" sz="2000" dirty="0">
                <a:solidFill>
                  <a:srgbClr val="C00000"/>
                </a:solidFill>
              </a:rPr>
              <a:t>»»»» À </a:t>
            </a:r>
            <a:r>
              <a:rPr lang="fr-CA" dirty="0">
                <a:solidFill>
                  <a:srgbClr val="C00000"/>
                </a:solidFill>
              </a:rPr>
              <a:t>l’exception des CB au four 4 et NOx au four 1</a:t>
            </a:r>
            <a:br>
              <a:rPr lang="fr-CA" dirty="0">
                <a:solidFill>
                  <a:srgbClr val="FF0000"/>
                </a:solidFill>
              </a:rPr>
            </a:br>
            <a:r>
              <a:rPr lang="fr-CA" dirty="0"/>
              <a:t>et comme au printemps, </a:t>
            </a:r>
            <a:r>
              <a:rPr lang="fr-CA" dirty="0" err="1"/>
              <a:t>Consulair</a:t>
            </a:r>
            <a:r>
              <a:rPr lang="fr-CA" dirty="0"/>
              <a:t> ne peut par interpréter les CP du fait</a:t>
            </a:r>
            <a:br>
              <a:rPr lang="fr-CA" dirty="0"/>
            </a:br>
            <a:r>
              <a:rPr lang="fr-CA" dirty="0"/>
              <a:t>du changement de laboratoire (question de limite de détection utilisée)</a:t>
            </a:r>
            <a:endParaRPr lang="fr-CA" sz="1400" dirty="0"/>
          </a:p>
          <a:p>
            <a:endParaRPr lang="fr-CA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4691297-7B71-4F6C-A36D-FA903AA551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17F0E87-CE12-4256-A763-B88BC4A4A6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885FC22-4371-47B3-B14A-697F03CEC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85" y="2371451"/>
            <a:ext cx="8678092" cy="277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78541E68-95C3-4FFF-BCDB-BADA1D896EDD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7"/>
          <a:srcRect l="14397" r="14397"/>
          <a:stretch>
            <a:fillRect/>
          </a:stretch>
        </p:blipFill>
        <p:spPr/>
      </p:pic>
      <p:sp>
        <p:nvSpPr>
          <p:cNvPr id="4" name="Sous-titre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938433" y="0"/>
            <a:ext cx="2218267" cy="199756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F80C05D-058F-4596-BA2C-DA9A919A3BB1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0" y="5537200"/>
            <a:ext cx="9144000" cy="1320800"/>
          </a:xfrm>
        </p:spPr>
        <p:txBody>
          <a:bodyPr anchor="t">
            <a:normAutofit/>
          </a:bodyPr>
          <a:lstStyle/>
          <a:p>
            <a:r>
              <a:rPr lang="fr-FR" sz="3600" cap="none" dirty="0">
                <a:latin typeface="Arial Narrow" panose="020B0606020202030204" pitchFamily="34" charset="0"/>
                <a:cs typeface="Helvetica"/>
              </a:rPr>
              <a:t>Des Questions ?</a:t>
            </a:r>
            <a:br>
              <a:rPr lang="fr-FR" sz="3600" cap="none" dirty="0">
                <a:latin typeface="Arial Narrow" panose="020B0606020202030204" pitchFamily="34" charset="0"/>
                <a:cs typeface="Helvetica"/>
              </a:rPr>
            </a:br>
            <a:r>
              <a:rPr lang="fr-FR" sz="3600" cap="none" dirty="0">
                <a:latin typeface="Arial Narrow" panose="020B0606020202030204" pitchFamily="34" charset="0"/>
                <a:cs typeface="Helvetica"/>
              </a:rPr>
              <a:t>											Merci !</a:t>
            </a:r>
            <a:endParaRPr lang="fr-FR" sz="2800" cap="none" dirty="0"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B1DF69AF-B92A-4FEF-B24D-22DFFFCD68D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6223000" y="6049961"/>
            <a:ext cx="2933700" cy="808039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3200" kern="1200">
                <a:solidFill>
                  <a:schemeClr val="tx1"/>
                </a:solidFill>
                <a:latin typeface="HelveticaNeue LT 55 Roman" panose="02000503040000020004" pitchFamily="2" charset="0"/>
                <a:ea typeface="+mn-ea"/>
                <a:cs typeface="HelveticaNeue LT 55 Roman" panose="02000503040000020004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HelveticaNeue LT 55 Roman" panose="02000503040000020004" pitchFamily="2" charset="0"/>
                <a:ea typeface="+mn-ea"/>
                <a:cs typeface="HelveticaNeue LT 55 Roman" panose="02000503040000020004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HelveticaNeue LT 55 Roman" panose="02000503040000020004" pitchFamily="2" charset="0"/>
                <a:ea typeface="+mn-ea"/>
                <a:cs typeface="HelveticaNeue LT 55 Roman" panose="02000503040000020004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HelveticaNeue LT 55 Roman" panose="02000503040000020004" pitchFamily="2" charset="0"/>
                <a:ea typeface="+mn-ea"/>
                <a:cs typeface="HelveticaNeue LT 55 Roman" panose="02000503040000020004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HelveticaNeue LT 55 Roman" panose="02000503040000020004" pitchFamily="2" charset="0"/>
                <a:ea typeface="+mn-ea"/>
                <a:cs typeface="HelveticaNeue LT 55 Roman" panose="02000503040000020004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CA" altLang="fr-FR" sz="1000" b="1" dirty="0">
              <a:solidFill>
                <a:schemeClr val="bg1"/>
              </a:solidFill>
            </a:endParaRPr>
          </a:p>
          <a:p>
            <a:pPr marL="0" indent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fr-CA" altLang="fr-FR" sz="1200" b="1" i="1" dirty="0">
                <a:solidFill>
                  <a:schemeClr val="bg1"/>
                </a:solidFill>
              </a:rPr>
              <a:t>		PCE -  Janv. 2022 </a:t>
            </a:r>
          </a:p>
          <a:p>
            <a:pPr marL="0" indent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fr-CA" altLang="fr-FR" sz="1200" b="1" i="1" dirty="0">
                <a:solidFill>
                  <a:schemeClr val="bg1"/>
                </a:solidFill>
              </a:rPr>
              <a:t>		Cécile Cognet </a:t>
            </a:r>
            <a:r>
              <a:rPr lang="fr-CA" altLang="fr-FR" sz="1200" b="1" i="1" dirty="0" err="1">
                <a:solidFill>
                  <a:schemeClr val="bg1"/>
                </a:solidFill>
              </a:rPr>
              <a:t>ing</a:t>
            </a:r>
            <a:r>
              <a:rPr lang="fr-CA" altLang="fr-FR" sz="1200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32229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79BAAA63162646B505BE7A9A49F581" ma:contentTypeVersion="13" ma:contentTypeDescription="Crée un document." ma:contentTypeScope="" ma:versionID="9645d3a0e0fecadc9e9659ccfcd46e79">
  <xsd:schema xmlns:xsd="http://www.w3.org/2001/XMLSchema" xmlns:xs="http://www.w3.org/2001/XMLSchema" xmlns:p="http://schemas.microsoft.com/office/2006/metadata/properties" xmlns:ns3="e23fa1ab-b807-4be0-99f7-d3f6a391c601" xmlns:ns4="0ca655f3-d4dc-485a-b6e3-77ef38617b16" targetNamespace="http://schemas.microsoft.com/office/2006/metadata/properties" ma:root="true" ma:fieldsID="a9610ca7d19d9b4eb7281cc3e1e72b37" ns3:_="" ns4:_="">
    <xsd:import namespace="e23fa1ab-b807-4be0-99f7-d3f6a391c601"/>
    <xsd:import namespace="0ca655f3-d4dc-485a-b6e3-77ef38617b1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fa1ab-b807-4be0-99f7-d3f6a391c6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655f3-d4dc-485a-b6e3-77ef38617b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86858B-06EA-40CC-BA5F-DACB8DC9B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3fa1ab-b807-4be0-99f7-d3f6a391c601"/>
    <ds:schemaRef ds:uri="0ca655f3-d4dc-485a-b6e3-77ef38617b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1D00F4-F41A-4A98-9129-19C1A6A972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5C4C2F-3279-4974-9049-535BF61AD695}">
  <ds:schemaRefs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e23fa1ab-b807-4be0-99f7-d3f6a391c601"/>
    <ds:schemaRef ds:uri="http://schemas.microsoft.com/office/infopath/2007/PartnerControls"/>
    <ds:schemaRef ds:uri="http://schemas.openxmlformats.org/package/2006/metadata/core-properties"/>
    <ds:schemaRef ds:uri="0ca655f3-d4dc-485a-b6e3-77ef38617b1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582</Words>
  <Application>Microsoft Office PowerPoint</Application>
  <PresentationFormat>Affichage à l'écran (4:3)</PresentationFormat>
  <Paragraphs>102</Paragraphs>
  <Slides>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Calibri</vt:lpstr>
      <vt:lpstr>Helvetica</vt:lpstr>
      <vt:lpstr>Helvetica 55 Roman</vt:lpstr>
      <vt:lpstr>HelveticaNeue LT 55 Roman</vt:lpstr>
      <vt:lpstr>Times New Roman</vt:lpstr>
      <vt:lpstr>Wingdings</vt:lpstr>
      <vt:lpstr>Thème Office</vt:lpstr>
      <vt:lpstr>Résultats de la campagne d’échantillonnage (sept. 2021) - incinérateur </vt:lpstr>
      <vt:lpstr>Incinérateur - résultats</vt:lpstr>
      <vt:lpstr>Paramètres réglementés (RAA)</vt:lpstr>
      <vt:lpstr>Historique depuis 2010</vt:lpstr>
      <vt:lpstr>Campagne d’automne</vt:lpstr>
      <vt:lpstr>Paramètres non réglementés (CCME)</vt:lpstr>
      <vt:lpstr>Paramètres non réglementés (CCME)</vt:lpstr>
      <vt:lpstr>Des Questions ?            Merci !</vt:lpstr>
    </vt:vector>
  </TitlesOfParts>
  <Company>Ville de Québec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PowerPoint 4 4x3</dc:title>
  <dc:creator>Demers, Francois (COM-ME)</dc:creator>
  <cp:keywords>Modèle PowerPoint 4 4x3</cp:keywords>
  <cp:lastModifiedBy>Cognet, Cécile (PQM-PCE)</cp:lastModifiedBy>
  <cp:revision>156</cp:revision>
  <dcterms:created xsi:type="dcterms:W3CDTF">2016-02-23T21:29:10Z</dcterms:created>
  <dcterms:modified xsi:type="dcterms:W3CDTF">2022-01-26T15:59:24Z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0x0101004979BAAA63162646B505BE7A9A49F581</vt:lpwstr>
  </property>
</Properties>
</file>