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" initials="R" lastIdx="6" clrIdx="0">
    <p:extLst>
      <p:ext uri="{19B8F6BF-5375-455C-9EA6-DF929625EA0E}">
        <p15:presenceInfo xmlns:p15="http://schemas.microsoft.com/office/powerpoint/2012/main" userId="Roxan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3C"/>
    <a:srgbClr val="004175"/>
    <a:srgbClr val="2EAEDA"/>
    <a:srgbClr val="001429"/>
    <a:srgbClr val="003865"/>
    <a:srgbClr val="B2B3B2"/>
    <a:srgbClr val="0092D2"/>
    <a:srgbClr val="005FA0"/>
    <a:srgbClr val="00396D"/>
    <a:srgbClr val="003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4" autoAdjust="0"/>
    <p:restoredTop sz="93974" autoAdjust="0"/>
  </p:normalViewPr>
  <p:slideViewPr>
    <p:cSldViewPr snapToGrid="0" snapToObjects="1">
      <p:cViewPr varScale="1">
        <p:scale>
          <a:sx n="61" d="100"/>
          <a:sy n="61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48E56-331E-4EB4-8AD9-3CB42DD9EA80}" type="datetimeFigureOut">
              <a:rPr lang="fr-CA" smtClean="0"/>
              <a:t>2021-01-27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9C0F8-88A5-4444-8E3B-C552ED62488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134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9C0F8-88A5-4444-8E3B-C552ED624881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4318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9C0F8-88A5-4444-8E3B-C552ED624881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8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Helvetica"/>
              </a:defRPr>
            </a:lvl1pPr>
          </a:lstStyle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5537658"/>
            <a:ext cx="9144000" cy="1320343"/>
          </a:xfrm>
          <a:gradFill flip="none" rotWithShape="1">
            <a:gsLst>
              <a:gs pos="0">
                <a:srgbClr val="005FA0">
                  <a:alpha val="70000"/>
                </a:srgbClr>
              </a:gs>
              <a:gs pos="100000">
                <a:srgbClr val="00396D"/>
              </a:gs>
            </a:gsLst>
            <a:lin ang="16200000" scaled="0"/>
            <a:tileRect/>
          </a:gradFill>
        </p:spPr>
        <p:txBody>
          <a:bodyPr lIns="457200" rIns="91440">
            <a:noAutofit/>
          </a:bodyPr>
          <a:lstStyle>
            <a:lvl1pPr algn="l">
              <a:defRPr sz="2400" b="1" i="0" cap="all" baseline="0">
                <a:solidFill>
                  <a:schemeClr val="bg1"/>
                </a:solidFill>
                <a:latin typeface="Helvetica"/>
              </a:defRPr>
            </a:lvl1pPr>
          </a:lstStyle>
          <a:p>
            <a:r>
              <a:rPr lang="fr-CA" dirty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05203" y="1"/>
            <a:ext cx="3038797" cy="2512132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96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au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9144000" cy="1061764"/>
          </a:xfrm>
          <a:gradFill flip="none" rotWithShape="1">
            <a:gsLst>
              <a:gs pos="0">
                <a:srgbClr val="005FA0"/>
              </a:gs>
              <a:gs pos="100000">
                <a:srgbClr val="00396D"/>
              </a:gs>
            </a:gsLst>
            <a:lin ang="0" scaled="0"/>
            <a:tileRect/>
          </a:gradFill>
        </p:spPr>
        <p:txBody>
          <a:bodyPr lIns="457200" rIns="2103120">
            <a:noAutofit/>
          </a:bodyPr>
          <a:lstStyle>
            <a:lvl1pPr algn="l">
              <a:defRPr sz="2200" b="1" i="0" cap="all" baseline="0">
                <a:solidFill>
                  <a:schemeClr val="bg1"/>
                </a:solidFill>
                <a:latin typeface="Helvetica"/>
              </a:defRPr>
            </a:lvl1pPr>
          </a:lstStyle>
          <a:p>
            <a:r>
              <a:rPr lang="fr-CA" dirty="0"/>
              <a:t>Titre niveau 1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924292" y="-1"/>
            <a:ext cx="2219708" cy="1818157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Cliquez pour modifier le style des sous-titres du masque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62848"/>
            <a:ext cx="6782486" cy="814630"/>
          </a:xfrm>
        </p:spPr>
        <p:txBody>
          <a:bodyPr lIns="457200">
            <a:noAutofit/>
          </a:bodyPr>
          <a:lstStyle>
            <a:lvl1pPr marL="0" indent="0">
              <a:buFontTx/>
              <a:buNone/>
              <a:defRPr sz="2000" b="1" i="0" baseline="0">
                <a:solidFill>
                  <a:srgbClr val="0092D2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Titre niveau 2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077478"/>
            <a:ext cx="8793892" cy="4540252"/>
          </a:xfrm>
        </p:spPr>
        <p:txBody>
          <a:bodyPr lIns="457200">
            <a:normAutofit/>
          </a:bodyPr>
          <a:lstStyle>
            <a:lvl1pPr marL="0" indent="0">
              <a:buFontTx/>
              <a:buNone/>
              <a:defRPr sz="2000" baseline="0"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E3DAC1-786E-459C-8D30-159923BB3C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B294CF7-AB75-44C0-95CE-D7E01BC69E6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5F8B4E5-AE83-4FD7-B8B2-E8B72C14D9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4478622-BE77-5640-A04E-3812AB0CA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6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au bleu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9144000" cy="1061764"/>
          </a:xfrm>
          <a:gradFill flip="none" rotWithShape="1">
            <a:gsLst>
              <a:gs pos="0">
                <a:srgbClr val="005FA0"/>
              </a:gs>
              <a:gs pos="100000">
                <a:srgbClr val="00396D"/>
              </a:gs>
            </a:gsLst>
            <a:lin ang="0" scaled="0"/>
            <a:tileRect/>
          </a:gradFill>
        </p:spPr>
        <p:txBody>
          <a:bodyPr lIns="457200" rIns="2103120">
            <a:noAutofit/>
          </a:bodyPr>
          <a:lstStyle>
            <a:lvl1pPr algn="l">
              <a:defRPr sz="2200" b="1" i="0" cap="all" baseline="0">
                <a:solidFill>
                  <a:schemeClr val="bg1"/>
                </a:solidFill>
                <a:latin typeface="Helvetica"/>
              </a:defRPr>
            </a:lvl1pPr>
          </a:lstStyle>
          <a:p>
            <a:r>
              <a:rPr lang="fr-CA" dirty="0"/>
              <a:t>Titre niveau 1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79653" y="1262848"/>
            <a:ext cx="4644640" cy="814630"/>
          </a:xfrm>
        </p:spPr>
        <p:txBody>
          <a:bodyPr lIns="274320">
            <a:noAutofit/>
          </a:bodyPr>
          <a:lstStyle>
            <a:lvl1pPr marL="0" indent="0">
              <a:buFontTx/>
              <a:buNone/>
              <a:defRPr sz="2000" b="1" i="0" baseline="0">
                <a:solidFill>
                  <a:srgbClr val="0092D2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Titre niveau 2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279650" y="2077478"/>
            <a:ext cx="6610350" cy="4540252"/>
          </a:xfrm>
        </p:spPr>
        <p:txBody>
          <a:bodyPr lIns="274320">
            <a:normAutofit/>
          </a:bodyPr>
          <a:lstStyle>
            <a:lvl1pPr marL="0" indent="0">
              <a:buFontTx/>
              <a:buNone/>
              <a:defRPr sz="2000" baseline="0"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Texte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2"/>
          </p:nvPr>
        </p:nvSpPr>
        <p:spPr>
          <a:xfrm>
            <a:off x="0" y="1062567"/>
            <a:ext cx="2279650" cy="579543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Helvetica"/>
              </a:defRPr>
            </a:lvl1pPr>
          </a:lstStyle>
          <a:p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6924292" y="-1"/>
            <a:ext cx="2219708" cy="1818157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Cliquez pour modifier le style des sous-titres du masque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B42BFC-AE6A-4845-B551-497EC982242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63CA23-1E70-481D-A6D1-553C54A644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6320407-BC1F-44B5-87B2-68293E0EA5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478622-BE77-5640-A04E-3812AB0CA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44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" y="1"/>
            <a:ext cx="6782487" cy="1061764"/>
          </a:xfrm>
          <a:noFill/>
        </p:spPr>
        <p:txBody>
          <a:bodyPr lIns="457200" rIns="91440">
            <a:noAutofit/>
          </a:bodyPr>
          <a:lstStyle>
            <a:lvl1pPr algn="l">
              <a:defRPr sz="2200" b="1" i="0" cap="all" baseline="0">
                <a:solidFill>
                  <a:srgbClr val="005FA0"/>
                </a:solidFill>
                <a:latin typeface="Helvetica"/>
              </a:defRPr>
            </a:lvl1pPr>
          </a:lstStyle>
          <a:p>
            <a:r>
              <a:rPr lang="fr-CA" dirty="0"/>
              <a:t>Titre niveau 1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62848"/>
            <a:ext cx="6782486" cy="814630"/>
          </a:xfrm>
        </p:spPr>
        <p:txBody>
          <a:bodyPr lIns="457200">
            <a:noAutofit/>
          </a:bodyPr>
          <a:lstStyle>
            <a:lvl1pPr marL="0" indent="0">
              <a:buFontTx/>
              <a:buNone/>
              <a:defRPr sz="2000" b="1" i="0" baseline="0">
                <a:solidFill>
                  <a:srgbClr val="0092D2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Titre niveau 2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077478"/>
            <a:ext cx="8793892" cy="4540252"/>
          </a:xfrm>
        </p:spPr>
        <p:txBody>
          <a:bodyPr lIns="457200">
            <a:normAutofit/>
          </a:bodyPr>
          <a:lstStyle>
            <a:lvl1pPr marL="0" indent="0">
              <a:buFontTx/>
              <a:buNone/>
              <a:defRPr sz="2000" baseline="0"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Texte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6924292" y="-1"/>
            <a:ext cx="2219708" cy="1818157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Cliquez pour modifier le style des sous-titres du masque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E3B2D2-B602-4BD1-B3C0-0B7B2E21C36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861D54-8A2D-4C17-8F0A-BA3428FAABD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E7107D7-B5FF-4C1A-803E-90EB7A81BE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4478622-BE77-5640-A04E-3812AB0CA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01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6756751" cy="1061764"/>
          </a:xfrm>
          <a:noFill/>
        </p:spPr>
        <p:txBody>
          <a:bodyPr lIns="457200" rIns="91440">
            <a:noAutofit/>
          </a:bodyPr>
          <a:lstStyle>
            <a:lvl1pPr algn="l">
              <a:defRPr sz="2200" b="1" i="0" cap="all" baseline="0">
                <a:solidFill>
                  <a:srgbClr val="005FA0"/>
                </a:solidFill>
                <a:latin typeface="Helvetica"/>
              </a:defRPr>
            </a:lvl1pPr>
          </a:lstStyle>
          <a:p>
            <a:r>
              <a:rPr lang="fr-CA" dirty="0"/>
              <a:t>Titre niveau 1</a:t>
            </a: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79652" y="1262848"/>
            <a:ext cx="4477099" cy="814630"/>
          </a:xfrm>
        </p:spPr>
        <p:txBody>
          <a:bodyPr lIns="274320">
            <a:noAutofit/>
          </a:bodyPr>
          <a:lstStyle>
            <a:lvl1pPr marL="0" indent="0">
              <a:buFontTx/>
              <a:buNone/>
              <a:defRPr sz="2000" b="1" i="0" baseline="0">
                <a:solidFill>
                  <a:srgbClr val="0092D2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Titre niveau 2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279650" y="2077478"/>
            <a:ext cx="6610350" cy="4540252"/>
          </a:xfrm>
        </p:spPr>
        <p:txBody>
          <a:bodyPr lIns="274320">
            <a:normAutofit/>
          </a:bodyPr>
          <a:lstStyle>
            <a:lvl1pPr marL="0" indent="0">
              <a:buFontTx/>
              <a:buNone/>
              <a:defRPr sz="2000" baseline="0"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Texte</a:t>
            </a:r>
          </a:p>
        </p:txBody>
      </p:sp>
      <p:sp>
        <p:nvSpPr>
          <p:cNvPr id="9" name="Espace réservé pour une image  6"/>
          <p:cNvSpPr>
            <a:spLocks noGrp="1"/>
          </p:cNvSpPr>
          <p:nvPr>
            <p:ph type="pic" sz="quarter" idx="12"/>
          </p:nvPr>
        </p:nvSpPr>
        <p:spPr>
          <a:xfrm>
            <a:off x="423348" y="1262850"/>
            <a:ext cx="1856301" cy="365447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Helvetica"/>
              </a:defRPr>
            </a:lvl1pPr>
          </a:lstStyle>
          <a:p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924292" y="-1"/>
            <a:ext cx="2219708" cy="1818157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Cliquez pour modifier le style des sous-titres du masque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335503-B16E-40E9-9CD6-2B31B4B3F19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AAA9E7-69BF-4475-AB2D-C902A0F3FE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B8CA27-49E3-4AEB-84C3-8AAD9013625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478622-BE77-5640-A04E-3812AB0CA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59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au gris">
    <p:bg>
      <p:bgPr>
        <a:solidFill>
          <a:srgbClr val="003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9144000" cy="1061764"/>
          </a:xfrm>
          <a:gradFill flip="none" rotWithShape="1">
            <a:gsLst>
              <a:gs pos="0">
                <a:srgbClr val="B2B3B2"/>
              </a:gs>
              <a:gs pos="100000">
                <a:schemeClr val="bg1"/>
              </a:gs>
            </a:gsLst>
            <a:lin ang="5400000" scaled="0"/>
            <a:tileRect/>
          </a:gradFill>
        </p:spPr>
        <p:txBody>
          <a:bodyPr lIns="457200" rIns="2103120">
            <a:noAutofit/>
          </a:bodyPr>
          <a:lstStyle>
            <a:lvl1pPr algn="l">
              <a:defRPr sz="2200" b="1" i="0" cap="all" baseline="0">
                <a:solidFill>
                  <a:srgbClr val="0092D2"/>
                </a:solidFill>
                <a:latin typeface="Helvetica"/>
              </a:defRPr>
            </a:lvl1pPr>
          </a:lstStyle>
          <a:p>
            <a:r>
              <a:rPr lang="fr-CA" dirty="0"/>
              <a:t>Titre niveau 1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62848"/>
            <a:ext cx="6782486" cy="814630"/>
          </a:xfrm>
        </p:spPr>
        <p:txBody>
          <a:bodyPr lIns="457200">
            <a:noAutofit/>
          </a:bodyPr>
          <a:lstStyle>
            <a:lvl1pPr marL="0" indent="0">
              <a:buFontTx/>
              <a:buNone/>
              <a:defRPr sz="2000" b="1" i="0" baseline="0">
                <a:solidFill>
                  <a:schemeClr val="bg1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Titre niveau 2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077478"/>
            <a:ext cx="8793892" cy="4540252"/>
          </a:xfrm>
        </p:spPr>
        <p:txBody>
          <a:bodyPr lIns="45720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Texte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6924292" y="-1"/>
            <a:ext cx="2219708" cy="1818157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Cliquez pour modifier le style des sous-titres du masque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54BD99-290F-464A-ACBD-EBB5218DE3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24081C-38EC-4518-B64F-A404AB6A21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8210E3B-E03C-4393-B1AE-F4178FC12F4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4478622-BE77-5640-A04E-3812AB0CA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81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au gris - photo">
    <p:bg>
      <p:bgPr>
        <a:solidFill>
          <a:srgbClr val="003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9144000" cy="1061764"/>
          </a:xfrm>
          <a:gradFill flip="none" rotWithShape="1">
            <a:gsLst>
              <a:gs pos="0">
                <a:srgbClr val="B2B3B2"/>
              </a:gs>
              <a:gs pos="100000">
                <a:schemeClr val="bg1"/>
              </a:gs>
            </a:gsLst>
            <a:lin ang="5400000" scaled="0"/>
            <a:tileRect/>
          </a:gradFill>
        </p:spPr>
        <p:txBody>
          <a:bodyPr lIns="457200" rIns="2103120">
            <a:noAutofit/>
          </a:bodyPr>
          <a:lstStyle>
            <a:lvl1pPr algn="l">
              <a:defRPr sz="2200" b="1" i="0" cap="all" baseline="0">
                <a:solidFill>
                  <a:srgbClr val="0092D2"/>
                </a:solidFill>
                <a:latin typeface="Helvetica"/>
              </a:defRPr>
            </a:lvl1pPr>
          </a:lstStyle>
          <a:p>
            <a:r>
              <a:rPr lang="fr-CA" dirty="0"/>
              <a:t>Titre niveau 1</a:t>
            </a: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79653" y="1262848"/>
            <a:ext cx="4644640" cy="814630"/>
          </a:xfrm>
        </p:spPr>
        <p:txBody>
          <a:bodyPr lIns="274320">
            <a:noAutofit/>
          </a:bodyPr>
          <a:lstStyle>
            <a:lvl1pPr marL="0" indent="0">
              <a:buFontTx/>
              <a:buNone/>
              <a:defRPr sz="2000" b="1" i="0" baseline="0">
                <a:solidFill>
                  <a:schemeClr val="bg1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Titre niveau 2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279650" y="2077478"/>
            <a:ext cx="6610350" cy="4540252"/>
          </a:xfrm>
        </p:spPr>
        <p:txBody>
          <a:bodyPr lIns="27432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Texte</a:t>
            </a:r>
          </a:p>
        </p:txBody>
      </p:sp>
      <p:sp>
        <p:nvSpPr>
          <p:cNvPr id="9" name="Espace réservé pour une image  6"/>
          <p:cNvSpPr>
            <a:spLocks noGrp="1"/>
          </p:cNvSpPr>
          <p:nvPr>
            <p:ph type="pic" sz="quarter" idx="12"/>
          </p:nvPr>
        </p:nvSpPr>
        <p:spPr>
          <a:xfrm>
            <a:off x="0" y="1062567"/>
            <a:ext cx="2279650" cy="579543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Helvetica"/>
              </a:defRPr>
            </a:lvl1pPr>
          </a:lstStyle>
          <a:p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924292" y="-1"/>
            <a:ext cx="2219708" cy="1818157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Cliquez pour modifier le style des sous-titres du masque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592AC0-2497-4405-A4F6-3B8B0892EF3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8F8634-D25C-4524-AC13-DD3179ABA80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3FC143-CCF9-48BA-B6D1-49092B0A67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478622-BE77-5640-A04E-3812AB0CA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76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">
    <p:bg>
      <p:bgPr>
        <a:solidFill>
          <a:srgbClr val="003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" y="1"/>
            <a:ext cx="6782487" cy="1061764"/>
          </a:xfrm>
          <a:noFill/>
        </p:spPr>
        <p:txBody>
          <a:bodyPr lIns="457200" rIns="91440">
            <a:noAutofit/>
          </a:bodyPr>
          <a:lstStyle>
            <a:lvl1pPr algn="l">
              <a:defRPr sz="2200" b="1" i="0" cap="all" baseline="0">
                <a:solidFill>
                  <a:srgbClr val="2EAEDA"/>
                </a:solidFill>
                <a:latin typeface="Helvetica"/>
              </a:defRPr>
            </a:lvl1pPr>
          </a:lstStyle>
          <a:p>
            <a:r>
              <a:rPr lang="fr-CA" dirty="0"/>
              <a:t>Titre niveau 1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62848"/>
            <a:ext cx="6782486" cy="814630"/>
          </a:xfrm>
        </p:spPr>
        <p:txBody>
          <a:bodyPr lIns="457200">
            <a:noAutofit/>
          </a:bodyPr>
          <a:lstStyle>
            <a:lvl1pPr marL="0" indent="0">
              <a:buFontTx/>
              <a:buNone/>
              <a:defRPr sz="2000" b="1" i="0" baseline="0">
                <a:solidFill>
                  <a:schemeClr val="bg1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Titre niveau 2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077478"/>
            <a:ext cx="8793892" cy="4540252"/>
          </a:xfrm>
        </p:spPr>
        <p:txBody>
          <a:bodyPr lIns="45720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Texte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6924292" y="-1"/>
            <a:ext cx="2219708" cy="1818157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Cliquez pour modifier le style des sous-titres du masque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560809F-C7C4-48F6-AF50-38F5D2544D3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67CE9B-6BF4-4AC8-851C-0A538D87066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7763041-3430-4353-96F2-F45E9F521B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4478622-BE77-5640-A04E-3812AB0CA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90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- photo">
    <p:bg>
      <p:bgPr>
        <a:solidFill>
          <a:srgbClr val="003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" y="1"/>
            <a:ext cx="6782487" cy="1061764"/>
          </a:xfrm>
          <a:noFill/>
        </p:spPr>
        <p:txBody>
          <a:bodyPr lIns="457200" rIns="91440">
            <a:noAutofit/>
          </a:bodyPr>
          <a:lstStyle>
            <a:lvl1pPr algn="l">
              <a:defRPr sz="2200" b="1" i="0" cap="all" baseline="0">
                <a:solidFill>
                  <a:srgbClr val="2EAEDA"/>
                </a:solidFill>
                <a:latin typeface="Helvetica"/>
              </a:defRPr>
            </a:lvl1pPr>
          </a:lstStyle>
          <a:p>
            <a:r>
              <a:rPr lang="fr-CA" dirty="0"/>
              <a:t>Titre niveau 1</a:t>
            </a: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79653" y="1262848"/>
            <a:ext cx="4502836" cy="814630"/>
          </a:xfrm>
        </p:spPr>
        <p:txBody>
          <a:bodyPr lIns="274320">
            <a:noAutofit/>
          </a:bodyPr>
          <a:lstStyle>
            <a:lvl1pPr marL="0" indent="0">
              <a:buFontTx/>
              <a:buNone/>
              <a:defRPr sz="2000" b="1" i="0" baseline="0">
                <a:solidFill>
                  <a:schemeClr val="bg1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Titre niveau 2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279650" y="2077478"/>
            <a:ext cx="6610350" cy="4540252"/>
          </a:xfrm>
        </p:spPr>
        <p:txBody>
          <a:bodyPr lIns="27432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Texte</a:t>
            </a:r>
          </a:p>
        </p:txBody>
      </p:sp>
      <p:sp>
        <p:nvSpPr>
          <p:cNvPr id="10" name="Espace réservé pour une image  6"/>
          <p:cNvSpPr>
            <a:spLocks noGrp="1"/>
          </p:cNvSpPr>
          <p:nvPr>
            <p:ph type="pic" sz="quarter" idx="12"/>
          </p:nvPr>
        </p:nvSpPr>
        <p:spPr>
          <a:xfrm>
            <a:off x="423348" y="1262850"/>
            <a:ext cx="1856301" cy="365447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Helvetica"/>
              </a:defRPr>
            </a:lvl1pPr>
          </a:lstStyle>
          <a:p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6924292" y="-1"/>
            <a:ext cx="2219708" cy="1818157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Cliquez pour modifier le style des sous-titres du masque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40A4F1-E76F-445C-B0E1-9C2897C08E4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694939-07E8-4EFA-B54F-BFEFAE3E45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577E1C-9E88-4144-8116-8AF465454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478622-BE77-5640-A04E-3812AB0CA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94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78622-BE77-5640-A04E-3812AB0CA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87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1" r:id="rId4"/>
    <p:sldLayoutId id="2147483665" r:id="rId5"/>
    <p:sldLayoutId id="2147483662" r:id="rId6"/>
    <p:sldLayoutId id="2147483666" r:id="rId7"/>
    <p:sldLayoutId id="2147483663" r:id="rId8"/>
    <p:sldLayoutId id="214748366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cid:image004.jpg@01D6ED87.6EBDD1F0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id="{78541E68-95C3-4FFF-BCDB-BADA1D896EDD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6"/>
          <a:srcRect l="14397" r="14397"/>
          <a:stretch>
            <a:fillRect/>
          </a:stretch>
        </p:blipFill>
        <p:spPr/>
      </p:pic>
      <p:sp>
        <p:nvSpPr>
          <p:cNvPr id="4" name="Sous-titre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938433" y="0"/>
            <a:ext cx="2218267" cy="199756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F80C05D-058F-4596-BA2C-DA9A919A3BB1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0" y="5537200"/>
            <a:ext cx="9144000" cy="1320800"/>
          </a:xfrm>
        </p:spPr>
        <p:txBody>
          <a:bodyPr anchor="t">
            <a:normAutofit/>
          </a:bodyPr>
          <a:lstStyle/>
          <a:p>
            <a:r>
              <a:rPr lang="fr-FR" sz="3600" cap="none" dirty="0">
                <a:latin typeface="Arial Narrow" panose="020B0606020202030204" pitchFamily="34" charset="0"/>
                <a:cs typeface="Helvetica"/>
              </a:rPr>
              <a:t>Résultats de la campagne d’échantillonnage (septembre 2020) - incinérateur </a:t>
            </a:r>
            <a:endParaRPr lang="fr-FR" sz="2800" cap="none" dirty="0"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B1DF69AF-B92A-4FEF-B24D-22DFFFCD68D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6223000" y="6049961"/>
            <a:ext cx="2933700" cy="808039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HelveticaNeue LT 55 Roman" panose="02000503040000020004" pitchFamily="2" charset="0"/>
                <a:ea typeface="+mn-ea"/>
                <a:cs typeface="HelveticaNeue LT 55 Roman" panose="02000503040000020004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HelveticaNeue LT 55 Roman" panose="02000503040000020004" pitchFamily="2" charset="0"/>
                <a:ea typeface="+mn-ea"/>
                <a:cs typeface="HelveticaNeue LT 55 Roman" panose="02000503040000020004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HelveticaNeue LT 55 Roman" panose="02000503040000020004" pitchFamily="2" charset="0"/>
                <a:ea typeface="+mn-ea"/>
                <a:cs typeface="HelveticaNeue LT 55 Roman" panose="02000503040000020004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HelveticaNeue LT 55 Roman" panose="02000503040000020004" pitchFamily="2" charset="0"/>
                <a:ea typeface="+mn-ea"/>
                <a:cs typeface="HelveticaNeue LT 55 Roman" panose="02000503040000020004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HelveticaNeue LT 55 Roman" panose="02000503040000020004" pitchFamily="2" charset="0"/>
                <a:ea typeface="+mn-ea"/>
                <a:cs typeface="HelveticaNeue LT 55 Roman" panose="02000503040000020004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CA" altLang="fr-FR" sz="1000" b="1" dirty="0">
              <a:solidFill>
                <a:schemeClr val="bg1"/>
              </a:solidFill>
            </a:endParaRPr>
          </a:p>
          <a:p>
            <a:pPr marL="0" indent="0">
              <a:lnSpc>
                <a:spcPts val="15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fr-CA" altLang="fr-FR" sz="1200" b="1" i="1" dirty="0">
                <a:solidFill>
                  <a:schemeClr val="bg1"/>
                </a:solidFill>
              </a:rPr>
              <a:t>		PCE - Janvier 2021 </a:t>
            </a:r>
          </a:p>
          <a:p>
            <a:pPr marL="0" indent="0">
              <a:lnSpc>
                <a:spcPts val="15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fr-CA" altLang="fr-FR" sz="1200" b="1" i="1" dirty="0">
                <a:solidFill>
                  <a:schemeClr val="bg1"/>
                </a:solidFill>
              </a:rPr>
              <a:t>		Cécile Cognet </a:t>
            </a:r>
            <a:r>
              <a:rPr lang="fr-CA" altLang="fr-FR" sz="1200" b="1" i="1" dirty="0" err="1">
                <a:solidFill>
                  <a:schemeClr val="bg1"/>
                </a:solidFill>
              </a:rPr>
              <a:t>ing</a:t>
            </a:r>
            <a:r>
              <a:rPr lang="fr-CA" altLang="fr-FR" sz="1200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465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26B217-3EFA-401B-8332-8D6ADB3D1D4B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600" dirty="0"/>
              <a:t>I</a:t>
            </a:r>
            <a:r>
              <a:rPr lang="fr-CA" sz="2400" dirty="0"/>
              <a:t>ncinérateur - résultats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C0405111-EA85-4BB6-8CCE-D2D2A68F1F16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924292" y="-1"/>
            <a:ext cx="2219708" cy="1973733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9EAE11-35B4-4419-94FC-EFEEE6633A49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fld id="{E4478622-BE77-5640-A04E-3812AB0CA6E1}" type="slidenum">
              <a:rPr lang="fr-FR" smtClean="0"/>
              <a:t>2</a:t>
            </a:fld>
            <a:endParaRPr lang="fr-FR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B42A1DCF-398B-4417-A039-AED49C865F7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>
          <a:xfrm>
            <a:off x="1" y="1262848"/>
            <a:ext cx="6782486" cy="814630"/>
          </a:xfrm>
        </p:spPr>
        <p:txBody>
          <a:bodyPr/>
          <a:lstStyle/>
          <a:p>
            <a:r>
              <a:rPr lang="fr-F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Campagne septembre 2020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997498C7-71D0-4E93-893F-43AEE273227E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5"/>
            </p:custDataLst>
          </p:nvPr>
        </p:nvSpPr>
        <p:spPr>
          <a:xfrm>
            <a:off x="0" y="2077478"/>
            <a:ext cx="8793892" cy="4540252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800" dirty="0"/>
              <a:t>La seconde campagne d’échantillonnage par </a:t>
            </a:r>
            <a:r>
              <a:rPr lang="fr-FR" sz="1800" b="1" dirty="0" err="1"/>
              <a:t>Consulair</a:t>
            </a:r>
            <a:r>
              <a:rPr lang="fr-FR" sz="1800" dirty="0"/>
              <a:t> s’est déroulée entre les 15 et 23 septembre derniers 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Avec 3 essais par four lorsque possible, en conditions d’opération normale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Des brûleurs au gaz naturel sont installés au four 1 pour améliorer la combustion des déchets. Et d’ici la prochaine campagne 2021, l’ensemble des autres fours en seront équipés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800" dirty="0"/>
              <a:t>Le suivi des émissions atmosphériques est sujet aux </a:t>
            </a:r>
            <a:r>
              <a:rPr lang="fr-FR" sz="1800" b="1" dirty="0"/>
              <a:t>normes du </a:t>
            </a:r>
            <a:r>
              <a:rPr lang="fr-FR" sz="1800" b="1" dirty="0" err="1"/>
              <a:t>REIMR</a:t>
            </a:r>
            <a:r>
              <a:rPr lang="fr-FR" sz="1800" dirty="0"/>
              <a:t> (règlement sur l’enfouissement et l’incinération des matières résiduelles – </a:t>
            </a:r>
            <a:r>
              <a:rPr lang="fr-FR" sz="1800" dirty="0" err="1"/>
              <a:t>MELCC</a:t>
            </a:r>
            <a:r>
              <a:rPr lang="fr-FR" sz="1800" dirty="0"/>
              <a:t>). Mais pour certains paramètres non réglementés, ce suivi est comparé, à titre indicatif, aux </a:t>
            </a:r>
            <a:r>
              <a:rPr lang="fr-FR" sz="1800" b="1" dirty="0"/>
              <a:t>teneurs type des lignes directrices du </a:t>
            </a:r>
            <a:r>
              <a:rPr lang="fr-FR" sz="1800" b="1" dirty="0" err="1"/>
              <a:t>CCME</a:t>
            </a:r>
            <a:r>
              <a:rPr lang="fr-FR" sz="1800" dirty="0"/>
              <a:t> (conseil canadien des ministres de l’environnement – fédéral)</a:t>
            </a:r>
          </a:p>
          <a:p>
            <a:pPr>
              <a:buClr>
                <a:schemeClr val="accent1"/>
              </a:buClr>
            </a:pPr>
            <a:endParaRPr lang="fr-FR" sz="18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800" dirty="0"/>
              <a:t>Notez que le </a:t>
            </a:r>
            <a:r>
              <a:rPr lang="fr-FR" sz="1800" dirty="0" err="1"/>
              <a:t>REIMR</a:t>
            </a:r>
            <a:r>
              <a:rPr lang="fr-FR" sz="1800" dirty="0"/>
              <a:t> inclut seulement un suivi annuel pour l’incinérateur. La Ville réalise donc une </a:t>
            </a:r>
            <a:r>
              <a:rPr lang="fr-FR" sz="1800" b="1" dirty="0"/>
              <a:t>2</a:t>
            </a:r>
            <a:r>
              <a:rPr lang="fr-FR" sz="1800" b="1" baseline="30000" dirty="0"/>
              <a:t>e</a:t>
            </a:r>
            <a:r>
              <a:rPr lang="fr-FR" sz="1800" b="1" dirty="0"/>
              <a:t> campagne de façon optionnelle</a:t>
            </a:r>
            <a:r>
              <a:rPr lang="fr-CA" i="1" dirty="0"/>
              <a:t>.</a:t>
            </a:r>
            <a:endParaRPr lang="fr-CA" dirty="0"/>
          </a:p>
          <a:p>
            <a:pPr>
              <a:buClr>
                <a:schemeClr val="accent1"/>
              </a:buClr>
            </a:pPr>
            <a:br>
              <a:rPr lang="fr-FR" sz="1800" dirty="0"/>
            </a:br>
            <a:endParaRPr lang="fr-FR" sz="1800" dirty="0"/>
          </a:p>
          <a:p>
            <a:pPr>
              <a:buClr>
                <a:schemeClr val="accent1"/>
              </a:buClr>
            </a:pPr>
            <a:endParaRPr lang="fr-FR" sz="1800" dirty="0"/>
          </a:p>
          <a:p>
            <a:pPr>
              <a:buClr>
                <a:schemeClr val="accent1"/>
              </a:buClr>
            </a:pPr>
            <a:endParaRPr lang="fr-FR" sz="32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3B070C-100B-487E-8F28-909B1D93DE0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14211" y="6277303"/>
            <a:ext cx="7329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416367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28B5-1E86-408D-85AA-67528A290C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600" dirty="0"/>
              <a:t>P</a:t>
            </a:r>
            <a:r>
              <a:rPr lang="fr-CA" sz="2400" dirty="0"/>
              <a:t>aramètres réglementés (</a:t>
            </a:r>
            <a:r>
              <a:rPr lang="fr-CA" sz="2400" dirty="0" err="1"/>
              <a:t>REIMR</a:t>
            </a:r>
            <a:r>
              <a:rPr lang="fr-CA" sz="2400" dirty="0"/>
              <a:t>)</a:t>
            </a:r>
            <a:endParaRPr lang="fr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4E449-1D88-4EDC-8982-A1BD3C40D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A" sz="2800" dirty="0"/>
              <a:t>Résultats sept. 2020 </a:t>
            </a:r>
            <a:r>
              <a:rPr lang="fr-CA" dirty="0"/>
              <a:t>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2BCB9-1815-440A-9DE9-7534C5C2D4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r-CA" sz="1800" dirty="0"/>
              <a:t>Non-conformité uniquement pour le monoxyde de carbone (CO) pour 3 des 4 fours (soit aux fours 2-3-4)</a:t>
            </a:r>
          </a:p>
          <a:p>
            <a:pPr marL="342900" indent="-342900">
              <a:buFontTx/>
              <a:buChar char="-"/>
            </a:pPr>
            <a:r>
              <a:rPr lang="fr-CA" sz="1800" dirty="0"/>
              <a:t>Respect des normes pour tous les autres paramètres échantillonnés (matières particulaires, acide chlorhydrique, mercure, dioxines-furannes).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sz="1200" u="sng" dirty="0"/>
              <a:t>Norme à 57 mg/m3R</a:t>
            </a:r>
          </a:p>
          <a:p>
            <a:endParaRPr lang="fr-CA" sz="1200" dirty="0"/>
          </a:p>
          <a:p>
            <a:r>
              <a:rPr lang="fr-CA" sz="1200" dirty="0"/>
              <a:t>Essai 3 interrompu au four 3 en raison de problème d’opération. </a:t>
            </a:r>
          </a:p>
          <a:p>
            <a:r>
              <a:rPr lang="fr-CA" sz="1200" dirty="0"/>
              <a:t>Par conséquent, aucun essai en démarrage réalisé au four 1.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4691297-7B71-4F6C-A36D-FA903AA551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9C32B-9E5E-4274-A39F-5B71255B0F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478622-BE77-5640-A04E-3812AB0CA6E1}" type="slidenum">
              <a:rPr lang="fr-FR" smtClean="0"/>
              <a:t>3</a:t>
            </a:fld>
            <a:endParaRPr lang="fr-FR"/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8EEC59AB-1221-459C-93EE-20FBF0D8848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8413" r="284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B0AF9B0-A9FE-4820-B9B5-B5F9FEB73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517" y="4096122"/>
            <a:ext cx="6506483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7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28B5-1E86-408D-85AA-67528A290C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600" dirty="0"/>
              <a:t>P</a:t>
            </a:r>
            <a:r>
              <a:rPr lang="fr-CA" sz="2400" dirty="0"/>
              <a:t>aramètres non réglementés (</a:t>
            </a:r>
            <a:r>
              <a:rPr lang="fr-CA" sz="2400" dirty="0" err="1"/>
              <a:t>CCME</a:t>
            </a:r>
            <a:r>
              <a:rPr lang="fr-CA" sz="2400" dirty="0"/>
              <a:t>)</a:t>
            </a:r>
            <a:endParaRPr lang="fr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4E449-1D88-4EDC-8982-A1BD3C40D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A" sz="2800" dirty="0"/>
              <a:t>Résultats sept. 2020 </a:t>
            </a:r>
            <a:r>
              <a:rPr lang="fr-CA" dirty="0"/>
              <a:t>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2BCB9-1815-440A-9DE9-7534C5C2D4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A" sz="1800" dirty="0"/>
              <a:t>À titre comparatif, vs les teneurs type des lignes directrices :</a:t>
            </a:r>
          </a:p>
          <a:p>
            <a:pPr marL="342900" indent="-342900">
              <a:buFontTx/>
              <a:buChar char="-"/>
            </a:pPr>
            <a:r>
              <a:rPr lang="fr-CA" sz="1800" dirty="0"/>
              <a:t>Faible dépassement pour les </a:t>
            </a:r>
            <a:r>
              <a:rPr lang="fr-CA" sz="1800" dirty="0" err="1"/>
              <a:t>HAP</a:t>
            </a:r>
            <a:r>
              <a:rPr lang="fr-CA" sz="1800" dirty="0"/>
              <a:t> au four 4 (essai 2)</a:t>
            </a:r>
          </a:p>
          <a:p>
            <a:pPr marL="342900" indent="-342900">
              <a:buFontTx/>
              <a:buChar char="-"/>
            </a:pPr>
            <a:r>
              <a:rPr lang="fr-CA" sz="1800" dirty="0"/>
              <a:t>Dépassements en </a:t>
            </a:r>
            <a:r>
              <a:rPr lang="fr-CA" sz="1800" dirty="0" err="1"/>
              <a:t>chlorophénols</a:t>
            </a:r>
            <a:r>
              <a:rPr lang="fr-CA" sz="1800" dirty="0"/>
              <a:t> pour les fours 2-3-4</a:t>
            </a:r>
          </a:p>
          <a:p>
            <a:pPr marL="342900" indent="-342900">
              <a:buFontTx/>
              <a:buChar char="-"/>
            </a:pPr>
            <a:r>
              <a:rPr lang="fr-CA" sz="1800" dirty="0"/>
              <a:t>Dépassements en chlorobenzènes pour tous les fours</a:t>
            </a:r>
          </a:p>
          <a:p>
            <a:r>
              <a:rPr lang="fr-CA" sz="1200" dirty="0"/>
              <a:t>Essais 2 et 3 interrompus au four 3 en raison de problème d’opération</a:t>
            </a:r>
            <a:r>
              <a:rPr lang="fr-CA" dirty="0"/>
              <a:t>. 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4691297-7B71-4F6C-A36D-FA903AA551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9C32B-9E5E-4274-A39F-5B71255B0F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478622-BE77-5640-A04E-3812AB0CA6E1}" type="slidenum">
              <a:rPr lang="fr-FR" smtClean="0"/>
              <a:t>4</a:t>
            </a:fld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17F0E87-CE12-4256-A763-B88BC4A4A6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97BDAA-3FCA-44E7-83FC-B8531D30A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1765"/>
            <a:ext cx="2316568" cy="30847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2ADA468-4C84-4AEA-BDC4-B1B27F2EEF5F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" y="3943490"/>
            <a:ext cx="9143998" cy="2877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7186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28B5-1E86-408D-85AA-67528A290C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600" dirty="0"/>
              <a:t>P</a:t>
            </a:r>
            <a:r>
              <a:rPr lang="fr-CA" sz="2400" dirty="0"/>
              <a:t>aramètres non réglementés (</a:t>
            </a:r>
            <a:r>
              <a:rPr lang="fr-CA" sz="2400" dirty="0" err="1"/>
              <a:t>CCME</a:t>
            </a:r>
            <a:r>
              <a:rPr lang="fr-CA" sz="2400" dirty="0"/>
              <a:t>)</a:t>
            </a:r>
            <a:endParaRPr lang="fr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4E449-1D88-4EDC-8982-A1BD3C40D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A" sz="2800" dirty="0"/>
              <a:t>Résultats sept. 2020 </a:t>
            </a:r>
            <a:r>
              <a:rPr lang="fr-CA" dirty="0"/>
              <a:t>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2BCB9-1815-440A-9DE9-7534C5C2D4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r-CA" sz="1800" dirty="0"/>
              <a:t>Résultats conformes pour tous les autres paramètres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4691297-7B71-4F6C-A36D-FA903AA551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9C32B-9E5E-4274-A39F-5B71255B0F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478622-BE77-5640-A04E-3812AB0CA6E1}" type="slidenum">
              <a:rPr lang="fr-FR" smtClean="0"/>
              <a:t>5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49A2797-71F7-491C-92C6-030DCEFE2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6005"/>
            <a:ext cx="9144000" cy="4285471"/>
          </a:xfrm>
          <a:prstGeom prst="rect">
            <a:avLst/>
          </a:prstGeom>
        </p:spPr>
      </p:pic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092A315A-3E27-4F1E-8760-290C0B9771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46" y="1109476"/>
            <a:ext cx="2279650" cy="5795433"/>
          </a:xfrm>
        </p:spPr>
      </p:sp>
    </p:spTree>
    <p:extLst>
      <p:ext uri="{BB962C8B-B14F-4D97-AF65-F5344CB8AC3E}">
        <p14:creationId xmlns:p14="http://schemas.microsoft.com/office/powerpoint/2010/main" val="19925504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79BAAA63162646B505BE7A9A49F581" ma:contentTypeVersion="13" ma:contentTypeDescription="Crée un document." ma:contentTypeScope="" ma:versionID="9645d3a0e0fecadc9e9659ccfcd46e79">
  <xsd:schema xmlns:xsd="http://www.w3.org/2001/XMLSchema" xmlns:xs="http://www.w3.org/2001/XMLSchema" xmlns:p="http://schemas.microsoft.com/office/2006/metadata/properties" xmlns:ns3="e23fa1ab-b807-4be0-99f7-d3f6a391c601" xmlns:ns4="0ca655f3-d4dc-485a-b6e3-77ef38617b16" targetNamespace="http://schemas.microsoft.com/office/2006/metadata/properties" ma:root="true" ma:fieldsID="a9610ca7d19d9b4eb7281cc3e1e72b37" ns3:_="" ns4:_="">
    <xsd:import namespace="e23fa1ab-b807-4be0-99f7-d3f6a391c601"/>
    <xsd:import namespace="0ca655f3-d4dc-485a-b6e3-77ef38617b1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fa1ab-b807-4be0-99f7-d3f6a391c60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655f3-d4dc-485a-b6e3-77ef38617b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86858B-06EA-40CC-BA5F-DACB8DC9B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3fa1ab-b807-4be0-99f7-d3f6a391c601"/>
    <ds:schemaRef ds:uri="0ca655f3-d4dc-485a-b6e3-77ef38617b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5C4C2F-3279-4974-9049-535BF61AD695}">
  <ds:schemaRefs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e23fa1ab-b807-4be0-99f7-d3f6a391c601"/>
    <ds:schemaRef ds:uri="http://schemas.microsoft.com/office/infopath/2007/PartnerControls"/>
    <ds:schemaRef ds:uri="http://schemas.openxmlformats.org/package/2006/metadata/core-properties"/>
    <ds:schemaRef ds:uri="0ca655f3-d4dc-485a-b6e3-77ef38617b1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C1D00F4-F41A-4A98-9129-19C1A6A972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337</Words>
  <Application>Microsoft Office PowerPoint</Application>
  <PresentationFormat>Affichage à l'écran (4:3)</PresentationFormat>
  <Paragraphs>46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Arial Narrow</vt:lpstr>
      <vt:lpstr>Calibri</vt:lpstr>
      <vt:lpstr>Helvetica</vt:lpstr>
      <vt:lpstr>Helvetica 55 Roman</vt:lpstr>
      <vt:lpstr>HelveticaNeue LT 55 Roman</vt:lpstr>
      <vt:lpstr>Wingdings</vt:lpstr>
      <vt:lpstr>Thème Office</vt:lpstr>
      <vt:lpstr>Résultats de la campagne d’échantillonnage (septembre 2020) - incinérateur </vt:lpstr>
      <vt:lpstr>Incinérateur - résultats</vt:lpstr>
      <vt:lpstr>Paramètres réglementés (REIMR)</vt:lpstr>
      <vt:lpstr>Paramètres non réglementés (CCME)</vt:lpstr>
      <vt:lpstr>Paramètres non réglementés (CCME)</vt:lpstr>
    </vt:vector>
  </TitlesOfParts>
  <Company>Ville de Québec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PowerPoint 4 4x3</dc:title>
  <dc:creator>Demers, Francois (COM-ME)</dc:creator>
  <cp:keywords>Modèle PowerPoint 4 4x3</cp:keywords>
  <cp:lastModifiedBy>Cognet, Cécile (PQM-PCE)</cp:lastModifiedBy>
  <cp:revision>155</cp:revision>
  <dcterms:created xsi:type="dcterms:W3CDTF">2016-02-23T21:29:10Z</dcterms:created>
  <dcterms:modified xsi:type="dcterms:W3CDTF">2021-01-27T18:25:26Z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0x0101004979BAAA63162646B505BE7A9A49F581</vt:lpwstr>
  </property>
</Properties>
</file>