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01" r:id="rId2"/>
    <p:sldId id="949" r:id="rId3"/>
    <p:sldId id="518" r:id="rId4"/>
    <p:sldId id="394" r:id="rId5"/>
    <p:sldId id="925" r:id="rId6"/>
    <p:sldId id="585" r:id="rId7"/>
    <p:sldId id="939" r:id="rId8"/>
    <p:sldId id="941" r:id="rId9"/>
    <p:sldId id="412" r:id="rId10"/>
    <p:sldId id="942" r:id="rId11"/>
    <p:sldId id="943" r:id="rId12"/>
    <p:sldId id="944" r:id="rId13"/>
    <p:sldId id="945" r:id="rId14"/>
    <p:sldId id="946" r:id="rId15"/>
    <p:sldId id="947" r:id="rId16"/>
    <p:sldId id="955" r:id="rId17"/>
    <p:sldId id="612" r:id="rId18"/>
    <p:sldId id="362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4195C8F-7C13-2063-7067-83584D74DD9D}" name="Trépanier, Julie (CMQ-DIR)" initials="TJ(D" userId="S::Julie.Trepanier@cmquebec.qc.ca::7a139b43-85a9-4f1b-85db-9777c408d2ce" providerId="AD"/>
  <p188:author id="{E43371E2-5B2C-4A03-F0F2-52464A8B4DE6}" name="Bernier, Charles-Éric (CMQ-DIR)" initials="BCÉ(D" userId="S::Charles-Eric.Bernier@cmquebec.qc.ca::cffd29bc-7d12-4451-a47f-8637d8e0c51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2C3D"/>
    <a:srgbClr val="F4EFEA"/>
    <a:srgbClr val="FAE491"/>
    <a:srgbClr val="608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59" d="100"/>
          <a:sy n="59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1E703-A633-44BB-8012-9F3501F6A70F}" type="datetimeFigureOut">
              <a:rPr lang="fr-CA" smtClean="0"/>
              <a:t>2023-10-26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83A83-1B77-48A7-A7AD-EB167DE6A0D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95411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5077F-3C31-4744-925B-A0D3445E85B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8319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fr-CA" dirty="0"/>
              <a:t>1- Mettre en place et instaurer la collecte, le transport et le traitement des résidus alimentaires (usine de biométhanisation)</a:t>
            </a:r>
          </a:p>
          <a:p>
            <a:pPr defTabSz="931774">
              <a:defRPr/>
            </a:pPr>
            <a:r>
              <a:rPr lang="fr-CA" dirty="0"/>
              <a:t>2- Augmenter la participation des ICI (Institutions, commerces, Industries) à la collecte sélective des matières recyclables </a:t>
            </a:r>
          </a:p>
          <a:p>
            <a:pPr>
              <a:spcBef>
                <a:spcPts val="611"/>
              </a:spcBef>
              <a:spcAft>
                <a:spcPts val="611"/>
              </a:spcAft>
            </a:pPr>
            <a:r>
              <a:rPr lang="fr-CA" dirty="0"/>
              <a:t>3- Réduire la présence des résidus domestiques dangereux (RDD) dans les déchets et les matières recyclables</a:t>
            </a:r>
          </a:p>
          <a:p>
            <a:pPr marL="349415" indent="-349415">
              <a:spcBef>
                <a:spcPts val="611"/>
              </a:spcBef>
              <a:spcAft>
                <a:spcPts val="611"/>
              </a:spcAft>
              <a:buFont typeface="Arial" panose="020B0604020202020204" pitchFamily="34" charset="0"/>
              <a:buChar char="•"/>
            </a:pPr>
            <a:r>
              <a:rPr lang="fr-CA" dirty="0"/>
              <a:t>Accroître la confiance et la participation de la population à la GMR</a:t>
            </a:r>
          </a:p>
          <a:p>
            <a:pPr defTabSz="931774">
              <a:defRPr/>
            </a:pPr>
            <a:r>
              <a:rPr lang="fr-CA" dirty="0"/>
              <a:t>4- prévoir suffisamment de financement pour réaliser les mesures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B7E1A-C047-4DE8-996A-482C6F69DFA3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53098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4" name="Google Shape;904;p50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178026" indent="-100378">
              <a:buClr>
                <a:schemeClr val="dk1"/>
              </a:buClr>
              <a:buSzPts val="1200"/>
            </a:pPr>
            <a:r>
              <a:rPr lang="fr-CA" dirty="0"/>
              <a:t>FOURNIR LE RAPPORT DE CONSULTATION AUX COMPOSANTES</a:t>
            </a:r>
          </a:p>
          <a:p>
            <a:pPr marL="178026" indent="-100378">
              <a:buClr>
                <a:schemeClr val="dk1"/>
              </a:buClr>
              <a:buSzPts val="1200"/>
            </a:pPr>
            <a:endParaRPr lang="fr-CA" dirty="0"/>
          </a:p>
          <a:p>
            <a:pPr marL="178026" indent="-100378">
              <a:buClr>
                <a:schemeClr val="dk1"/>
              </a:buClr>
              <a:buSzPts val="1200"/>
            </a:pPr>
            <a:r>
              <a:rPr lang="fr-CA" dirty="0"/>
              <a:t>**envoi de la version préliminaire le 29 septembre du PMGMR et du rapport de consultation pour commentaires de leur part.</a:t>
            </a:r>
            <a:endParaRPr dirty="0"/>
          </a:p>
        </p:txBody>
      </p:sp>
      <p:sp>
        <p:nvSpPr>
          <p:cNvPr id="905" name="Google Shape;905;p5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fr-CA"/>
              <a:pPr>
                <a:buSzPts val="1400"/>
              </a:pPr>
              <a:t>17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fr-CA" dirty="0"/>
              <a:t>1- Mettre en place et instaurer la collecte, le transport et le traitement des résidus alimentaires (usine de biométhanisation)</a:t>
            </a:r>
          </a:p>
          <a:p>
            <a:pPr defTabSz="931774">
              <a:defRPr/>
            </a:pPr>
            <a:r>
              <a:rPr lang="fr-CA" dirty="0"/>
              <a:t>2- Augmenter la participation des ICI (Institutions, commerces, Industries) à la collecte sélective des matières recyclables </a:t>
            </a:r>
          </a:p>
          <a:p>
            <a:pPr>
              <a:spcBef>
                <a:spcPts val="611"/>
              </a:spcBef>
              <a:spcAft>
                <a:spcPts val="611"/>
              </a:spcAft>
            </a:pPr>
            <a:r>
              <a:rPr lang="fr-CA" dirty="0"/>
              <a:t>3- Réduire la présence des résidus domestiques dangereux (RDD) dans les déchets et les matières recyclables</a:t>
            </a:r>
          </a:p>
          <a:p>
            <a:pPr marL="349415" indent="-349415">
              <a:spcBef>
                <a:spcPts val="611"/>
              </a:spcBef>
              <a:spcAft>
                <a:spcPts val="611"/>
              </a:spcAft>
              <a:buFont typeface="Arial" panose="020B0604020202020204" pitchFamily="34" charset="0"/>
              <a:buChar char="•"/>
            </a:pPr>
            <a:r>
              <a:rPr lang="fr-CA" dirty="0"/>
              <a:t>Accroître la confiance et la participation de la population à la GMR</a:t>
            </a:r>
          </a:p>
          <a:p>
            <a:pPr defTabSz="931774">
              <a:defRPr/>
            </a:pPr>
            <a:r>
              <a:rPr lang="fr-CA" dirty="0"/>
              <a:t>4- prévoir suffisamment de financement pour réaliser les mesures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B7E1A-C047-4DE8-996A-482C6F69DFA3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1633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Quels sont les objectifs du plan, il y a en 7.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fr-CA" dirty="0"/>
              <a:t>Ambitieux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fr-CA" dirty="0"/>
              <a:t>Projections basées sur les données 2019 de l’inventaire et qui prennent en considération l’évolution de la population, la croissance économique et l’augmentation du cadre bâtit et les nombreux changements à venir en GMR.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fr-CA" dirty="0"/>
              <a:t>Pour y arriver, nous mettrons de l’avant six orientations et proposons 32 mesures. En voici quelques unes. </a:t>
            </a:r>
          </a:p>
          <a:p>
            <a:pPr fontAlgn="ctr">
              <a:spcBef>
                <a:spcPts val="611"/>
              </a:spcBef>
              <a:spcAft>
                <a:spcPts val="611"/>
              </a:spcAft>
            </a:pPr>
            <a:r>
              <a:rPr lang="fr-CA" sz="1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</a:t>
            </a:r>
            <a:r>
              <a:rPr lang="fr-CA" sz="1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Gouvernementaux: </a:t>
            </a:r>
          </a:p>
          <a:p>
            <a:pPr fontAlgn="ctr">
              <a:spcBef>
                <a:spcPts val="611"/>
              </a:spcBef>
              <a:spcAft>
                <a:spcPts val="611"/>
              </a:spcAft>
            </a:pPr>
            <a:r>
              <a:rPr lang="fr-CA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Réduire à 525 kg/habitant la quantité de matières résiduelles éliminées</a:t>
            </a:r>
            <a:endParaRPr lang="fr-CA" sz="1800" dirty="0">
              <a:latin typeface="Arial" panose="020B0604020202020204" pitchFamily="34" charset="0"/>
            </a:endParaRPr>
          </a:p>
          <a:p>
            <a:pPr>
              <a:spcBef>
                <a:spcPts val="611"/>
              </a:spcBef>
              <a:spcAft>
                <a:spcPts val="611"/>
              </a:spcAft>
            </a:pPr>
            <a:r>
              <a:rPr lang="fr-CA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Recycler 75 % du papier, carton, plastique, verre et du métal</a:t>
            </a:r>
            <a:endParaRPr lang="fr-CA" sz="1800" dirty="0">
              <a:latin typeface="Arial" panose="020B0604020202020204" pitchFamily="34" charset="0"/>
            </a:endParaRPr>
          </a:p>
          <a:p>
            <a:pPr>
              <a:spcBef>
                <a:spcPts val="611"/>
              </a:spcBef>
              <a:spcAft>
                <a:spcPts val="611"/>
              </a:spcAft>
            </a:pPr>
            <a:r>
              <a:rPr lang="fr-CA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Recycler 60 % des matières organiques putrescibles (résidus alimentaires, résidus verts et boues)</a:t>
            </a:r>
            <a:endParaRPr lang="fr-CA" sz="1800" dirty="0">
              <a:latin typeface="Arial" panose="020B0604020202020204" pitchFamily="34" charset="0"/>
            </a:endParaRPr>
          </a:p>
          <a:p>
            <a:pPr>
              <a:spcBef>
                <a:spcPts val="611"/>
              </a:spcBef>
              <a:spcAft>
                <a:spcPts val="611"/>
              </a:spcAft>
            </a:pPr>
            <a:r>
              <a:rPr lang="fr-CA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Recycler et valoriser 70 % des résidus de CRD</a:t>
            </a:r>
          </a:p>
          <a:p>
            <a:pPr fontAlgn="ctr">
              <a:spcBef>
                <a:spcPts val="611"/>
              </a:spcBef>
              <a:spcAft>
                <a:spcPts val="611"/>
              </a:spcAft>
            </a:pPr>
            <a:r>
              <a:rPr lang="fr-CA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Instaurer la gestion de la matière organique sur 100% du territoire municipal d'ici 2025</a:t>
            </a:r>
            <a:endParaRPr lang="fr-CA" sz="1800" dirty="0">
              <a:latin typeface="Arial" panose="020B0604020202020204" pitchFamily="34" charset="0"/>
            </a:endParaRPr>
          </a:p>
          <a:p>
            <a:pPr fontAlgn="ctr"/>
            <a:r>
              <a:rPr lang="fr-CA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Gérer la matière organique dans 100 % des ICI d'ici 2025</a:t>
            </a:r>
            <a:endParaRPr lang="fr-CA" sz="1800" dirty="0">
              <a:latin typeface="Arial" panose="020B0604020202020204" pitchFamily="34" charset="0"/>
            </a:endParaRPr>
          </a:p>
          <a:p>
            <a:pPr algn="just" fontAlgn="ctr">
              <a:spcBef>
                <a:spcPts val="611"/>
              </a:spcBef>
              <a:spcAft>
                <a:spcPts val="611"/>
              </a:spcAft>
            </a:pPr>
            <a:r>
              <a:rPr lang="fr-CA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Recycler ou valoriser 70 % de la matière organique  visée par la SVMO en 2030 (papier, carton, bois, matières organiques putrescibles)</a:t>
            </a:r>
            <a:endParaRPr lang="fr-CA" sz="1800" dirty="0">
              <a:latin typeface="Arial" panose="020B0604020202020204" pitchFamily="34" charset="0"/>
            </a:endParaRPr>
          </a:p>
          <a:p>
            <a:pPr>
              <a:spcBef>
                <a:spcPts val="611"/>
              </a:spcBef>
              <a:spcAft>
                <a:spcPts val="611"/>
              </a:spcAft>
            </a:pPr>
            <a:endParaRPr lang="fr-CA" sz="1800" dirty="0">
              <a:latin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5077F-3C31-4744-925B-A0D3445E85B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8172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620 000 $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83A83-1B77-48A7-A7AD-EB167DE6A0DA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81936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340 000 $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83A83-1B77-48A7-A7AD-EB167DE6A0DA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74229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b="1" dirty="0">
                <a:solidFill>
                  <a:srgbClr val="0F2C3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230 000 $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83A83-1B77-48A7-A7AD-EB167DE6A0DA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29919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b="1" dirty="0">
                <a:solidFill>
                  <a:srgbClr val="0F2C3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310 000 $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83A83-1B77-48A7-A7AD-EB167DE6A0DA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02947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b="1" dirty="0">
                <a:solidFill>
                  <a:srgbClr val="0F2C3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255 000 $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5077F-3C31-4744-925B-A0D3445E85B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2469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r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fr-CA" sz="1800" b="1" i="0" u="none" strike="noStrike" kern="1200" dirty="0">
                <a:solidFill>
                  <a:srgbClr val="0F2C3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TOTAL CMQuébec 2024-2030</a:t>
            </a:r>
            <a:r>
              <a:rPr lang="fr-CA" sz="18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lang="fr-CA" sz="1800" b="1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420 000 $</a:t>
            </a:r>
            <a:endParaRPr lang="fr-CA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83A83-1B77-48A7-A7AD-EB167DE6A0DA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135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31.sv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CC0550-EE7F-C194-605A-B9733F087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E16CBD9-2E19-44F7-81A8-92F033BDF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2427C3-D330-947F-1BC1-D94D75594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30C5-EB02-4073-90D2-927C56A44C66}" type="datetimeFigureOut">
              <a:rPr lang="fr-CA" smtClean="0"/>
              <a:t>2023-10-26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8CB2AF-60A7-8ACA-2DF7-18BC0FDBC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6A16C3-06C5-A3A7-D4DD-E0EF539DA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5C6A-F2D8-4F15-A566-ADED2E27B8D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68379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143C50-09AF-5836-1D8B-50A0F926A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15226E3-F65E-D04D-2CF6-937A447667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86196F-F49D-2096-2E51-3499A781B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30C5-EB02-4073-90D2-927C56A44C66}" type="datetimeFigureOut">
              <a:rPr lang="fr-CA" smtClean="0"/>
              <a:t>2023-10-26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7C01D1-F722-C14C-9D8F-1EB3D044D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2B0033-1C90-049C-BE39-82B9A130B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5C6A-F2D8-4F15-A566-ADED2E27B8D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11572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37D0661-F598-57E0-EE69-03F6D80E25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5165CC4-65BE-8252-98B6-19AA40D1D7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7E011F-A1AF-6C06-BCE7-FCDB026C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30C5-EB02-4073-90D2-927C56A44C66}" type="datetimeFigureOut">
              <a:rPr lang="fr-CA" smtClean="0"/>
              <a:t>2023-10-26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C4E26E-F2A6-7EC0-F953-0B42CCB10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4CB188-144C-CFF8-33A6-887714937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5C6A-F2D8-4F15-A566-ADED2E27B8D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19087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éparateur">
    <p:bg>
      <p:bgPr>
        <a:solidFill>
          <a:srgbClr val="FF9A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DFBB6532-32FB-BE44-A11D-1AF9D7946A2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966357" y="2822349"/>
            <a:ext cx="6259286" cy="193899"/>
          </a:xfrm>
        </p:spPr>
        <p:txBody>
          <a:bodyPr anchor="b" anchorCtr="0"/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C088E2EB-C39E-2D46-A33C-5D0CF1FAB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5132" y="3097974"/>
            <a:ext cx="5401735" cy="443198"/>
          </a:xfrm>
        </p:spPr>
        <p:txBody>
          <a:bodyPr anchor="t" anchorCtr="0"/>
          <a:lstStyle>
            <a:lvl1pPr algn="ctr">
              <a:defRPr sz="3200"/>
            </a:lvl1pPr>
          </a:lstStyle>
          <a:p>
            <a:r>
              <a:rPr lang="fr-CA"/>
              <a:t>TITRE</a:t>
            </a:r>
            <a:endParaRPr lang="fr-FR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D961CECA-CCCE-7448-87E7-820DA61990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869" y="6392981"/>
            <a:ext cx="262795" cy="328494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F6F78A5A-01FD-4BD7-AD89-97C5362A1276}"/>
              </a:ext>
            </a:extLst>
          </p:cNvPr>
          <p:cNvCxnSpPr/>
          <p:nvPr userDrawn="1"/>
        </p:nvCxnSpPr>
        <p:spPr>
          <a:xfrm>
            <a:off x="6096000" y="0"/>
            <a:ext cx="0" cy="2247900"/>
          </a:xfrm>
          <a:prstGeom prst="line">
            <a:avLst/>
          </a:prstGeom>
          <a:ln>
            <a:solidFill>
              <a:srgbClr val="0F2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C8270C6-6155-46D0-AA72-241EDB957044}"/>
              </a:ext>
            </a:extLst>
          </p:cNvPr>
          <p:cNvCxnSpPr>
            <a:cxnSpLocks/>
          </p:cNvCxnSpPr>
          <p:nvPr userDrawn="1"/>
        </p:nvCxnSpPr>
        <p:spPr>
          <a:xfrm>
            <a:off x="6096000" y="4181475"/>
            <a:ext cx="0" cy="2667000"/>
          </a:xfrm>
          <a:prstGeom prst="line">
            <a:avLst/>
          </a:prstGeom>
          <a:ln>
            <a:solidFill>
              <a:srgbClr val="0F2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209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u avec légen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D961CECA-CCCE-7448-87E7-820DA61990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869" y="6392981"/>
            <a:ext cx="262795" cy="328494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06284E0E-FC01-5B4A-89A7-7A1A24C2C5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1296000"/>
            <a:ext cx="5401735" cy="443198"/>
          </a:xfrm>
        </p:spPr>
        <p:txBody>
          <a:bodyPr anchor="b" anchorCtr="0"/>
          <a:lstStyle>
            <a:lvl1pPr algn="l">
              <a:defRPr sz="3200"/>
            </a:lvl1pPr>
          </a:lstStyle>
          <a:p>
            <a:r>
              <a:rPr lang="fr-CA" dirty="0"/>
              <a:t>TITRE</a:t>
            </a:r>
            <a:endParaRPr lang="fr-FR" dirty="0"/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2EBCFA01-41B5-4210-8EF1-6CAD331FA35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20000" y="468000"/>
            <a:ext cx="6259286" cy="193899"/>
          </a:xfrm>
        </p:spPr>
        <p:txBody>
          <a:bodyPr anchor="t" anchorCtr="0"/>
          <a:lstStyle>
            <a:lvl1pPr marL="0" indent="0" algn="l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Titre de section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D55F3A7-B6D7-4A05-AB6E-E5CC5FFD30B5}"/>
              </a:ext>
            </a:extLst>
          </p:cNvPr>
          <p:cNvCxnSpPr>
            <a:cxnSpLocks/>
          </p:cNvCxnSpPr>
          <p:nvPr userDrawn="1"/>
        </p:nvCxnSpPr>
        <p:spPr>
          <a:xfrm flipH="1">
            <a:off x="-252000" y="432000"/>
            <a:ext cx="7243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084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85EB9F4C-CCBF-B04F-A952-F633C5CA5B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1773" y="982364"/>
            <a:ext cx="1021265" cy="1145810"/>
          </a:xfrm>
          <a:prstGeom prst="rect">
            <a:avLst/>
          </a:prstGeom>
        </p:spPr>
      </p:pic>
      <p:pic>
        <p:nvPicPr>
          <p:cNvPr id="18" name="Graphique 17">
            <a:extLst>
              <a:ext uri="{FF2B5EF4-FFF2-40B4-BE49-F238E27FC236}">
                <a16:creationId xmlns:a16="http://schemas.microsoft.com/office/drawing/2014/main" id="{8DB22A79-F6C3-B247-8280-66C4DA0780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02917" y="147344"/>
            <a:ext cx="578976" cy="533268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EF3350CC-18CD-5141-BC80-DDD5112BEC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9869" y="6392981"/>
            <a:ext cx="262795" cy="328494"/>
          </a:xfrm>
          <a:prstGeom prst="rect">
            <a:avLst/>
          </a:prstGeom>
        </p:spPr>
      </p:pic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C359483E-7DED-489D-A28C-BD802445BD1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20000" y="468000"/>
            <a:ext cx="6259286" cy="193899"/>
          </a:xfrm>
        </p:spPr>
        <p:txBody>
          <a:bodyPr anchor="t" anchorCtr="0"/>
          <a:lstStyle>
            <a:lvl1pPr marL="0" indent="0" algn="l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Titre de section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9C5F61A-1DAE-44D0-8923-F14C9920C5CA}"/>
              </a:ext>
            </a:extLst>
          </p:cNvPr>
          <p:cNvCxnSpPr>
            <a:cxnSpLocks/>
          </p:cNvCxnSpPr>
          <p:nvPr userDrawn="1"/>
        </p:nvCxnSpPr>
        <p:spPr>
          <a:xfrm flipH="1">
            <a:off x="-252000" y="432000"/>
            <a:ext cx="7243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4866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exte et image">
    <p:bg>
      <p:bgPr>
        <a:solidFill>
          <a:srgbClr val="FAE4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AECA899C-80F9-554D-B032-B2C8495D0CEA}"/>
              </a:ext>
            </a:extLst>
          </p:cNvPr>
          <p:cNvSpPr/>
          <p:nvPr userDrawn="1"/>
        </p:nvSpPr>
        <p:spPr>
          <a:xfrm>
            <a:off x="-1" y="0"/>
            <a:ext cx="698601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27C2AC7-ED31-E44F-8382-96B69FA442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21675" y="1211560"/>
            <a:ext cx="4681234" cy="4636326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C4D55FA6-E003-8C43-BE6A-7E6F727665F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20000" y="2880000"/>
            <a:ext cx="5101810" cy="221599"/>
          </a:xfrm>
        </p:spPr>
        <p:txBody>
          <a:bodyPr lIns="0" tIns="0" rIns="0"/>
          <a:lstStyle>
            <a:lvl1pPr marL="0" indent="0">
              <a:buFont typeface="+mj-lt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+mj-lt"/>
              <a:buNone/>
              <a:tabLst/>
              <a:defRPr sz="1600"/>
            </a:lvl2pPr>
            <a:lvl3pPr marL="914400" indent="0">
              <a:buFont typeface="+mj-lt"/>
              <a:buNone/>
              <a:tabLst/>
              <a:defRPr sz="1600"/>
            </a:lvl3pPr>
            <a:lvl4pPr marL="1304925" indent="0">
              <a:buFont typeface="+mj-lt"/>
              <a:buNone/>
              <a:tabLst/>
              <a:defRPr sz="1600"/>
            </a:lvl4pPr>
            <a:lvl5pPr marL="1828800" indent="0">
              <a:buFont typeface="+mj-lt"/>
              <a:buNone/>
              <a:tabLst/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C088E2EB-C39E-2D46-A33C-5D0CF1FAB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2268938"/>
            <a:ext cx="5101811" cy="443198"/>
          </a:xfrm>
        </p:spPr>
        <p:txBody>
          <a:bodyPr anchor="b" anchorCtr="0"/>
          <a:lstStyle>
            <a:lvl1pPr algn="l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/>
              <a:t>TITRE EN MAJUSCULES</a:t>
            </a:r>
            <a:endParaRPr lang="fr-FR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771E7AF3-A8DB-3546-8726-A4F635D7EA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869" y="6392981"/>
            <a:ext cx="262795" cy="32849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E09E4938-098E-4ABD-A56B-14D7DED6DF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7082" y="5971667"/>
            <a:ext cx="8547619" cy="1499616"/>
          </a:xfrm>
          <a:prstGeom prst="rect">
            <a:avLst/>
          </a:prstGeom>
        </p:spPr>
      </p:pic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F5499D91-48E3-447F-949F-FD2215D0D5DE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20000" y="360000"/>
            <a:ext cx="6259286" cy="193899"/>
          </a:xfrm>
        </p:spPr>
        <p:txBody>
          <a:bodyPr anchor="t" anchorCtr="0"/>
          <a:lstStyle>
            <a:lvl1pPr marL="0" indent="0" algn="l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Titre de section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37ACD84-7176-45FA-8BDF-FF8D39640F04}"/>
              </a:ext>
            </a:extLst>
          </p:cNvPr>
          <p:cNvCxnSpPr>
            <a:cxnSpLocks/>
          </p:cNvCxnSpPr>
          <p:nvPr userDrawn="1"/>
        </p:nvCxnSpPr>
        <p:spPr>
          <a:xfrm flipH="1">
            <a:off x="-252000" y="432000"/>
            <a:ext cx="724396" cy="0"/>
          </a:xfrm>
          <a:prstGeom prst="line">
            <a:avLst/>
          </a:prstGeom>
          <a:ln>
            <a:solidFill>
              <a:srgbClr val="608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676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ierge">
  <p:cSld name="6_Vierg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81773" y="982364"/>
            <a:ext cx="1021265" cy="1145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02917" y="147344"/>
            <a:ext cx="578976" cy="53326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5"/>
          <p:cNvSpPr txBox="1">
            <a:spLocks noGrp="1"/>
          </p:cNvSpPr>
          <p:nvPr>
            <p:ph type="body" idx="1"/>
          </p:nvPr>
        </p:nvSpPr>
        <p:spPr>
          <a:xfrm>
            <a:off x="720000" y="360000"/>
            <a:ext cx="5114176" cy="193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cxnSp>
        <p:nvCxnSpPr>
          <p:cNvPr id="43" name="Google Shape;43;p75"/>
          <p:cNvCxnSpPr/>
          <p:nvPr/>
        </p:nvCxnSpPr>
        <p:spPr>
          <a:xfrm rot="10800000">
            <a:off x="-252000" y="432000"/>
            <a:ext cx="724396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4" name="Google Shape;44;p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869" y="6392981"/>
            <a:ext cx="262795" cy="328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3025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CF488C6F-54DD-4160-B888-1E9E896ED8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88075" y="3169210"/>
            <a:ext cx="5402263" cy="1107996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TITRE EN MAJUSCULES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D716A159-FE2E-4819-A337-9036B757212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20390" y="6028714"/>
            <a:ext cx="5362010" cy="193899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z="1400" b="1"/>
              <a:t>Date</a:t>
            </a:r>
            <a:endParaRPr lang="fr-CA" sz="1400"/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9CB454E7-7209-41A2-B409-CD765E5AFB5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207125" y="5057065"/>
            <a:ext cx="5362575" cy="276999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fr-CA" sz="2000"/>
              <a:t>Sous-titre</a:t>
            </a:r>
            <a:endParaRPr lang="fr-CA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C6319D0B-483F-4D03-B0EA-BC52A1FF35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8075" y="751565"/>
            <a:ext cx="2651152" cy="60806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20A624E-1858-495C-BBC2-1859A9FB6D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2000" y="756000"/>
            <a:ext cx="5104317" cy="6031078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8919CBFD-69B1-4EAC-A0EC-EB9202BE778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V="1">
            <a:off x="-180410" y="-77963"/>
            <a:ext cx="12801600" cy="77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55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e et image">
    <p:bg>
      <p:bgPr>
        <a:solidFill>
          <a:srgbClr val="FAE4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AECA899C-80F9-554D-B032-B2C8495D0CEA}"/>
              </a:ext>
            </a:extLst>
          </p:cNvPr>
          <p:cNvSpPr/>
          <p:nvPr userDrawn="1"/>
        </p:nvSpPr>
        <p:spPr>
          <a:xfrm>
            <a:off x="-1" y="0"/>
            <a:ext cx="698601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27C2AC7-ED31-E44F-8382-96B69FA442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21675" y="1211560"/>
            <a:ext cx="4681234" cy="4636326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Barlow Condensed" charset="0"/>
                <a:ea typeface="Barlow Condensed" charset="0"/>
                <a:cs typeface="Barlow Condensed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C4D55FA6-E003-8C43-BE6A-7E6F727665F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20000" y="2880000"/>
            <a:ext cx="5101810" cy="221599"/>
          </a:xfrm>
        </p:spPr>
        <p:txBody>
          <a:bodyPr lIns="0" tIns="0" rIns="0"/>
          <a:lstStyle>
            <a:lvl1pPr marL="0" indent="0">
              <a:buFont typeface="+mj-lt"/>
              <a:buNone/>
              <a:tabLst/>
              <a:defRPr sz="1600"/>
            </a:lvl1pPr>
            <a:lvl2pPr marL="457200" indent="0">
              <a:buFont typeface="+mj-lt"/>
              <a:buNone/>
              <a:tabLst/>
              <a:defRPr sz="1600"/>
            </a:lvl2pPr>
            <a:lvl3pPr marL="914400" indent="0">
              <a:buFont typeface="+mj-lt"/>
              <a:buNone/>
              <a:tabLst/>
              <a:defRPr sz="1600"/>
            </a:lvl3pPr>
            <a:lvl4pPr marL="1304925" indent="0">
              <a:buFont typeface="+mj-lt"/>
              <a:buNone/>
              <a:tabLst/>
              <a:defRPr sz="1600"/>
            </a:lvl4pPr>
            <a:lvl5pPr marL="1828800" indent="0">
              <a:buFont typeface="+mj-lt"/>
              <a:buNone/>
              <a:tabLst/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C088E2EB-C39E-2D46-A33C-5D0CF1FAB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2268938"/>
            <a:ext cx="5101811" cy="443198"/>
          </a:xfrm>
        </p:spPr>
        <p:txBody>
          <a:bodyPr anchor="b" anchorCtr="0"/>
          <a:lstStyle>
            <a:lvl1pPr algn="l">
              <a:defRPr sz="3200"/>
            </a:lvl1pPr>
          </a:lstStyle>
          <a:p>
            <a:r>
              <a:rPr lang="fr-CA" dirty="0"/>
              <a:t>TITRE EN MAJUSCULES</a:t>
            </a:r>
            <a:endParaRPr lang="fr-FR" dirty="0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771E7AF3-A8DB-3546-8726-A4F635D7EA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869" y="6392981"/>
            <a:ext cx="262795" cy="328494"/>
          </a:xfrm>
          <a:prstGeom prst="rect">
            <a:avLst/>
          </a:prstGeom>
        </p:spPr>
      </p:pic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A3AA0949-6798-432D-B6E2-51C065502E5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20000" y="468000"/>
            <a:ext cx="6259286" cy="193899"/>
          </a:xfrm>
        </p:spPr>
        <p:txBody>
          <a:bodyPr anchor="t" anchorCtr="0"/>
          <a:lstStyle>
            <a:lvl1pPr marL="0" indent="0" algn="l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Titre de section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2AFED4B-7EA3-4FC0-B31C-19FBAD98395B}"/>
              </a:ext>
            </a:extLst>
          </p:cNvPr>
          <p:cNvCxnSpPr>
            <a:cxnSpLocks/>
          </p:cNvCxnSpPr>
          <p:nvPr userDrawn="1"/>
        </p:nvCxnSpPr>
        <p:spPr>
          <a:xfrm flipH="1">
            <a:off x="-252000" y="540000"/>
            <a:ext cx="7243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67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363511C0-1D0B-A349-A79B-968A5998B7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2736000"/>
            <a:ext cx="3365828" cy="443198"/>
          </a:xfrm>
        </p:spPr>
        <p:txBody>
          <a:bodyPr anchor="t" anchorCtr="0"/>
          <a:lstStyle>
            <a:lvl1pPr algn="l">
              <a:defRPr sz="3200" b="1" i="0">
                <a:solidFill>
                  <a:srgbClr val="FFD44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 dirty="0"/>
              <a:t>Titre en couleur</a:t>
            </a:r>
            <a:endParaRPr lang="fr-FR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79B12C8A-7F0D-914D-BDBB-4BC9F15BC5C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44000" y="2736000"/>
            <a:ext cx="7189736" cy="1502976"/>
          </a:xfrm>
        </p:spPr>
        <p:txBody>
          <a:bodyPr lIns="0" tIns="0" rIns="0"/>
          <a:lstStyle>
            <a:lvl1pPr marL="0" indent="0">
              <a:buFont typeface="+mj-lt"/>
              <a:buNone/>
              <a:tabLst/>
              <a:defRPr sz="1800"/>
            </a:lvl1pPr>
            <a:lvl2pPr marL="457200" indent="0">
              <a:buFont typeface="+mj-lt"/>
              <a:buNone/>
              <a:tabLst/>
              <a:defRPr sz="1800"/>
            </a:lvl2pPr>
            <a:lvl3pPr marL="914400" indent="0">
              <a:buFont typeface="+mj-lt"/>
              <a:buNone/>
              <a:tabLst/>
              <a:defRPr sz="1800"/>
            </a:lvl3pPr>
            <a:lvl4pPr marL="1304925" indent="0">
              <a:buFont typeface="+mj-lt"/>
              <a:buNone/>
              <a:tabLst/>
              <a:defRPr sz="1800"/>
            </a:lvl4pPr>
            <a:lvl5pPr marL="1828800" indent="0">
              <a:buFont typeface="+mj-lt"/>
              <a:buNone/>
              <a:tabLst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FDD35C29-169C-3749-BBC5-95B9349B96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869" y="6392981"/>
            <a:ext cx="262795" cy="328494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931CFD8C-C93F-4C5F-96A7-3E8E428383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81736" y="444276"/>
            <a:ext cx="5548008" cy="704870"/>
          </a:xfrm>
          <a:prstGeom prst="rect">
            <a:avLst/>
          </a:prstGeom>
        </p:spPr>
      </p:pic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C193BC4-C513-461F-9B0B-F8EDFCD6017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20000" y="468000"/>
            <a:ext cx="6259286" cy="193899"/>
          </a:xfrm>
        </p:spPr>
        <p:txBody>
          <a:bodyPr anchor="t" anchorCtr="0"/>
          <a:lstStyle>
            <a:lvl1pPr marL="0" indent="0" algn="l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Titre de section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92F36D97-2B93-4F51-ACE0-4E286A4189EA}"/>
              </a:ext>
            </a:extLst>
          </p:cNvPr>
          <p:cNvCxnSpPr>
            <a:cxnSpLocks/>
          </p:cNvCxnSpPr>
          <p:nvPr userDrawn="1"/>
        </p:nvCxnSpPr>
        <p:spPr>
          <a:xfrm flipH="1">
            <a:off x="-252000" y="540000"/>
            <a:ext cx="7243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50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1B8A82-F881-B481-3229-63E28415C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10F2BA-9457-C641-FF91-1CB6D4BA1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D2BC88-8652-DA5B-5C13-F81F10BA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30C5-EB02-4073-90D2-927C56A44C66}" type="datetimeFigureOut">
              <a:rPr lang="fr-CA" smtClean="0"/>
              <a:t>2023-10-26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57EF2F-5785-AE7E-769C-C1148957F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27E695-1F63-B6F1-5D82-41EC339BA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5C6A-F2D8-4F15-A566-ADED2E27B8D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80356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clusion">
    <p:bg>
      <p:bgPr>
        <a:solidFill>
          <a:srgbClr val="C0E2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8E7931-8103-574C-A7A8-D7A61C281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313" y="576998"/>
            <a:ext cx="6206069" cy="6084114"/>
          </a:xfrm>
        </p:spPr>
        <p:txBody>
          <a:bodyPr wrap="square" anchor="b" anchorCtr="0">
            <a:noAutofit/>
          </a:bodyPr>
          <a:lstStyle>
            <a:lvl1pPr algn="l">
              <a:defRPr sz="12500">
                <a:solidFill>
                  <a:srgbClr val="608FFF"/>
                </a:solidFill>
              </a:defRPr>
            </a:lvl1pPr>
          </a:lstStyle>
          <a:p>
            <a:r>
              <a:rPr lang="fr-CA" dirty="0"/>
              <a:t>MERCI</a:t>
            </a:r>
            <a:endParaRPr lang="fr-FR" dirty="0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78816BA9-EB31-8D4B-9C15-7CCF8FB4D3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1431" y="5237766"/>
            <a:ext cx="3021800" cy="1014783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BB177D21-1B6D-4508-90E4-F0A895EF04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4903" y="3331723"/>
            <a:ext cx="7005801" cy="890081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C263281B-5888-40FD-B3DE-B6A58A67DE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68453" y="4023506"/>
            <a:ext cx="2884559" cy="592070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41CECA26-6BCA-4713-9078-2A11CC353D4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-1119322" y="492322"/>
            <a:ext cx="3376862" cy="3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74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eux colonnes (avec image)">
    <p:bg>
      <p:bgPr>
        <a:solidFill>
          <a:srgbClr val="FAE4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7B06DFE-4088-BD4A-A456-88A9919C7512}"/>
              </a:ext>
            </a:extLst>
          </p:cNvPr>
          <p:cNvSpPr/>
          <p:nvPr userDrawn="1"/>
        </p:nvSpPr>
        <p:spPr>
          <a:xfrm>
            <a:off x="-1" y="0"/>
            <a:ext cx="698601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C4D55FA6-E003-8C43-BE6A-7E6F727665F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20000" y="2880000"/>
            <a:ext cx="3340434" cy="3030671"/>
          </a:xfrm>
        </p:spPr>
        <p:txBody>
          <a:bodyPr lIns="0" tIns="0" rIns="0"/>
          <a:lstStyle>
            <a:lvl1pPr marL="0" indent="0">
              <a:buFont typeface="+mj-lt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+mj-lt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 typeface="+mj-lt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04925" indent="0">
              <a:buFont typeface="+mj-lt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 typeface="+mj-lt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C088E2EB-C39E-2D46-A33C-5D0CF1FAB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2268000"/>
            <a:ext cx="5401735" cy="443198"/>
          </a:xfrm>
        </p:spPr>
        <p:txBody>
          <a:bodyPr anchor="b" anchorCtr="0"/>
          <a:lstStyle>
            <a:lvl1pPr algn="l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/>
              <a:t>TITRE EN MAJUSCULES</a:t>
            </a:r>
            <a:endParaRPr lang="fr-FR"/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E98D0126-4046-3241-9835-F9E3827EE483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236840" y="2459587"/>
            <a:ext cx="3973392" cy="299690"/>
          </a:xfrm>
        </p:spPr>
        <p:txBody>
          <a:bodyPr lIns="0" tIns="0" rIns="0"/>
          <a:lstStyle>
            <a:lvl1pPr marL="0" indent="0">
              <a:buFont typeface="+mj-lt"/>
              <a:buNone/>
              <a:tabLst/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+mj-lt"/>
              <a:buNone/>
              <a:tabLst/>
              <a:defRPr sz="900">
                <a:solidFill>
                  <a:schemeClr val="tx2"/>
                </a:solidFill>
              </a:defRPr>
            </a:lvl2pPr>
            <a:lvl3pPr marL="914400" indent="0">
              <a:buFont typeface="+mj-lt"/>
              <a:buNone/>
              <a:tabLst/>
              <a:defRPr sz="900">
                <a:solidFill>
                  <a:schemeClr val="tx2"/>
                </a:solidFill>
              </a:defRPr>
            </a:lvl3pPr>
            <a:lvl4pPr marL="1304925" indent="0">
              <a:buFont typeface="+mj-lt"/>
              <a:buNone/>
              <a:tabLst/>
              <a:defRPr sz="900">
                <a:solidFill>
                  <a:schemeClr val="tx2"/>
                </a:solidFill>
              </a:defRPr>
            </a:lvl4pPr>
            <a:lvl5pPr marL="1828800" indent="0">
              <a:buFont typeface="+mj-lt"/>
              <a:buNone/>
              <a:tabLst/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fr-CA"/>
              <a:t>Légende de l’image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CFAFB26A-489A-2248-8571-4B3F5C8FBC51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08725" y="2880000"/>
            <a:ext cx="3340434" cy="3030671"/>
          </a:xfrm>
        </p:spPr>
        <p:txBody>
          <a:bodyPr lIns="0" tIns="0" rIns="0"/>
          <a:lstStyle>
            <a:lvl1pPr marL="0" indent="0">
              <a:buFont typeface="+mj-lt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+mj-lt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 typeface="+mj-lt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04925" indent="0">
              <a:buFont typeface="+mj-lt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 typeface="+mj-lt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C452D652-D9D1-AA44-80D5-35C96824EF4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36839" y="2899131"/>
            <a:ext cx="3955161" cy="3958869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01828523-6548-7140-9799-561B437F6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869" y="6392981"/>
            <a:ext cx="262795" cy="328494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F13F3177-B14E-494E-92E1-6759FC9394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78942" y="-668262"/>
            <a:ext cx="2969790" cy="3427539"/>
          </a:xfrm>
          <a:prstGeom prst="rect">
            <a:avLst/>
          </a:prstGeom>
        </p:spPr>
      </p:pic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BA4C04A5-C1EE-4A7E-9AC2-28094FD74BF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20000" y="360000"/>
            <a:ext cx="6259286" cy="193899"/>
          </a:xfrm>
        </p:spPr>
        <p:txBody>
          <a:bodyPr anchor="ctr" anchorCtr="0"/>
          <a:lstStyle>
            <a:lvl1pPr marL="0" indent="0" algn="l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Titre de section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6995644-7656-4192-97F1-433CA0B76CE1}"/>
              </a:ext>
            </a:extLst>
          </p:cNvPr>
          <p:cNvCxnSpPr>
            <a:cxnSpLocks/>
          </p:cNvCxnSpPr>
          <p:nvPr userDrawn="1"/>
        </p:nvCxnSpPr>
        <p:spPr>
          <a:xfrm flipH="1">
            <a:off x="-252000" y="432000"/>
            <a:ext cx="724396" cy="0"/>
          </a:xfrm>
          <a:prstGeom prst="line">
            <a:avLst/>
          </a:prstGeom>
          <a:ln>
            <a:solidFill>
              <a:srgbClr val="608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524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8A375CCB-DE0C-424E-97FB-4796CE8D942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20000" y="360000"/>
            <a:ext cx="6259286" cy="193899"/>
          </a:xfrm>
        </p:spPr>
        <p:txBody>
          <a:bodyPr anchor="t" anchorCtr="0"/>
          <a:lstStyle>
            <a:lvl1pPr marL="0" indent="0" algn="l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Titre de section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681F8A3-A779-AA48-A298-B3621E76DE81}"/>
              </a:ext>
            </a:extLst>
          </p:cNvPr>
          <p:cNvCxnSpPr>
            <a:cxnSpLocks/>
          </p:cNvCxnSpPr>
          <p:nvPr userDrawn="1"/>
        </p:nvCxnSpPr>
        <p:spPr>
          <a:xfrm flipH="1">
            <a:off x="-252000" y="432000"/>
            <a:ext cx="7243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que 10">
            <a:extLst>
              <a:ext uri="{FF2B5EF4-FFF2-40B4-BE49-F238E27FC236}">
                <a16:creationId xmlns:a16="http://schemas.microsoft.com/office/drawing/2014/main" id="{3359787A-547E-8E47-824C-96FE421852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3684" y="-599580"/>
            <a:ext cx="2458731" cy="2264623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BB109710-D43C-784A-961F-20286DC041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77955" y="-90890"/>
            <a:ext cx="368980" cy="413978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3809FE9F-14FF-3E4F-A74D-B3C1F5B704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9869" y="6392981"/>
            <a:ext cx="262795" cy="32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1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EDC470-E879-22D7-0414-20305AD1A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EABBC1-E235-B34C-B46C-5B39CB838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B6D3D8-88C5-0833-4620-215716108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30C5-EB02-4073-90D2-927C56A44C66}" type="datetimeFigureOut">
              <a:rPr lang="fr-CA" smtClean="0"/>
              <a:t>2023-10-26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2C93611-0A76-FF6D-E98A-759F08E89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0C6897-95C0-C620-3229-90B0ABB1F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5C6A-F2D8-4F15-A566-ADED2E27B8D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17068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FA22F7-29FF-B7D0-4CD7-2EC617046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C62F20-86AA-2F22-E298-DD91AB1B01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1B63F3A-5EF4-AB82-1998-02F765184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4C5AEF-FA47-A6E0-B90C-47DFBF60D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30C5-EB02-4073-90D2-927C56A44C66}" type="datetimeFigureOut">
              <a:rPr lang="fr-CA" smtClean="0"/>
              <a:t>2023-10-26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033E4AE-20F0-0BF7-9B13-C13F9AB1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E829977-B12B-B1F9-ED62-36CC65E89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5C6A-F2D8-4F15-A566-ADED2E27B8D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7975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E94BFE-8453-1F53-09FF-560043D68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FB93AC4-383E-F199-7DE7-028A6C717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6B5C2CF-6938-C06A-9091-4E16EDA6E6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DCE7062-E378-A009-4780-099BC25AFA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6CBA73C-D880-7B6D-459E-9EECD2C948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1D8EBF8-594A-B3B5-0EF6-09BAC65C8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30C5-EB02-4073-90D2-927C56A44C66}" type="datetimeFigureOut">
              <a:rPr lang="fr-CA" smtClean="0"/>
              <a:t>2023-10-26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8A7B048-93E4-6651-1669-7145F257C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331F49D-E98D-3FCC-8033-8617CE575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5C6A-F2D8-4F15-A566-ADED2E27B8D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32919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A7DAED-662F-A2B2-EA44-4E42BA613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163E955-2D92-E236-A2D7-5ED071A2E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30C5-EB02-4073-90D2-927C56A44C66}" type="datetimeFigureOut">
              <a:rPr lang="fr-CA" smtClean="0"/>
              <a:t>2023-10-26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AFCFAE-1822-F004-5C28-7A4CE71BC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56A8C69-6C0D-E532-A293-07A13611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5C6A-F2D8-4F15-A566-ADED2E27B8D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85871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F1F03CA-C3E8-4ACE-8324-BEDB9CCA7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30C5-EB02-4073-90D2-927C56A44C66}" type="datetimeFigureOut">
              <a:rPr lang="fr-CA" smtClean="0"/>
              <a:t>2023-10-26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3B80618-9A56-3644-C4F4-45D33DC12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9C5715-C20F-5097-66F5-9D0665B1A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5C6A-F2D8-4F15-A566-ADED2E27B8D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4162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2C1236-8333-AEC2-3249-BFD467B02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BE3B9F-F498-3F95-348E-3F2A48C61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2880E44-FAF5-4C50-77A1-5FE3C9EBB1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4F51EB-114E-4EC5-BA49-C14BCE22C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30C5-EB02-4073-90D2-927C56A44C66}" type="datetimeFigureOut">
              <a:rPr lang="fr-CA" smtClean="0"/>
              <a:t>2023-10-26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9A895D-D5D1-48CF-420A-9CFBBEAF3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E1C9063-9F28-6B4A-00E4-A2A8F4977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5C6A-F2D8-4F15-A566-ADED2E27B8D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49223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A1505B-DC2A-8490-B584-74FCFE0DA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644953D-08B1-50F9-FC1F-CB218A1AE8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629D3D3-9E60-8999-ACCE-9532D35143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2115AB4-6154-63F3-21A7-16DFDB6A5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30C5-EB02-4073-90D2-927C56A44C66}" type="datetimeFigureOut">
              <a:rPr lang="fr-CA" smtClean="0"/>
              <a:t>2023-10-26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EBF3862-5BCA-4365-159E-A8F6E2CF0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9AD9C8-9A47-7FF7-B23A-D4FD15D47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5C6A-F2D8-4F15-A566-ADED2E27B8D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38924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3AEBFAA-8FC9-1FFE-3B0F-4DE95595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07639F-9063-CEE9-91FB-C90B9D750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013C5F-539B-5735-C22B-84682CDA47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430C5-EB02-4073-90D2-927C56A44C66}" type="datetimeFigureOut">
              <a:rPr lang="fr-CA" smtClean="0"/>
              <a:t>2023-10-26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E86AAB-7AE7-911D-F854-E493C01E9F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CBD5BD-5974-BBBE-8D22-93612000DF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25C6A-F2D8-4F15-A566-ADED2E27B8D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0810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4" r:id="rId13"/>
    <p:sldLayoutId id="2147483666" r:id="rId14"/>
    <p:sldLayoutId id="2147483667" r:id="rId15"/>
    <p:sldLayoutId id="2147483669" r:id="rId16"/>
    <p:sldLayoutId id="2147483670" r:id="rId17"/>
    <p:sldLayoutId id="2147483671" r:id="rId18"/>
    <p:sldLayoutId id="2147483672" r:id="rId19"/>
    <p:sldLayoutId id="2147483674" r:id="rId20"/>
    <p:sldLayoutId id="2147483675" r:id="rId21"/>
    <p:sldLayoutId id="214748367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EF3011-B2B4-4B75-AD1C-E82D3AFB9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8075" y="2633611"/>
            <a:ext cx="5402263" cy="1772793"/>
          </a:xfrm>
        </p:spPr>
        <p:txBody>
          <a:bodyPr>
            <a:noAutofit/>
          </a:bodyPr>
          <a:lstStyle/>
          <a:p>
            <a:r>
              <a:rPr lang="fr-CA" sz="3200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Synthèse des recommandations du rapport de consultation </a:t>
            </a:r>
            <a:br>
              <a:rPr lang="fr-CA" sz="3200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3200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du Plan métropolitain de gestion des matières résiduelles (PMGMR) </a:t>
            </a:r>
            <a:br>
              <a:rPr lang="fr-CA" sz="3200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3200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2024-2031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76BF574-5BCC-4C47-9216-1D7E65E8F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20390" y="6130314"/>
            <a:ext cx="5362010" cy="276999"/>
          </a:xfrm>
        </p:spPr>
        <p:txBody>
          <a:bodyPr>
            <a:noAutofit/>
          </a:bodyPr>
          <a:lstStyle/>
          <a:p>
            <a:r>
              <a:rPr lang="fr-CA" sz="1800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octobre 2023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8AC233D-ECBD-4FF0-8742-A329E878B56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07125" y="5382185"/>
            <a:ext cx="5362575" cy="276999"/>
          </a:xfrm>
        </p:spPr>
        <p:txBody>
          <a:bodyPr>
            <a:noAutofit/>
          </a:bodyPr>
          <a:lstStyle/>
          <a:p>
            <a:r>
              <a:rPr lang="fr-CA" sz="1800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CVGMR</a:t>
            </a:r>
          </a:p>
        </p:txBody>
      </p:sp>
    </p:spTree>
    <p:extLst>
      <p:ext uri="{BB962C8B-B14F-4D97-AF65-F5344CB8AC3E}">
        <p14:creationId xmlns:p14="http://schemas.microsoft.com/office/powerpoint/2010/main" val="1238285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que 12">
            <a:extLst>
              <a:ext uri="{FF2B5EF4-FFF2-40B4-BE49-F238E27FC236}">
                <a16:creationId xmlns:a16="http://schemas.microsoft.com/office/drawing/2014/main" id="{B64AE3AC-537B-DA40-AC54-48A3D214F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16736" y="1376223"/>
            <a:ext cx="578976" cy="533268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7672C31F-B162-F14D-8A65-1C8E62B6E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39307" y="-86921"/>
            <a:ext cx="7579554" cy="1881664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A0CDA104-0A36-4321-8B7E-E7B1A6C1C8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937185"/>
              </p:ext>
            </p:extLst>
          </p:nvPr>
        </p:nvGraphicFramePr>
        <p:xfrm>
          <a:off x="720000" y="1642857"/>
          <a:ext cx="10557039" cy="4924266"/>
        </p:xfrm>
        <a:graphic>
          <a:graphicData uri="http://schemas.openxmlformats.org/drawingml/2006/table">
            <a:tbl>
              <a:tblPr firstRow="1" firstCol="1" bandRow="1"/>
              <a:tblGrid>
                <a:gridCol w="323398">
                  <a:extLst>
                    <a:ext uri="{9D8B030D-6E8A-4147-A177-3AD203B41FA5}">
                      <a16:colId xmlns:a16="http://schemas.microsoft.com/office/drawing/2014/main" val="3565087398"/>
                    </a:ext>
                  </a:extLst>
                </a:gridCol>
                <a:gridCol w="6458888">
                  <a:extLst>
                    <a:ext uri="{9D8B030D-6E8A-4147-A177-3AD203B41FA5}">
                      <a16:colId xmlns:a16="http://schemas.microsoft.com/office/drawing/2014/main" val="1912301255"/>
                    </a:ext>
                  </a:extLst>
                </a:gridCol>
                <a:gridCol w="1731145">
                  <a:extLst>
                    <a:ext uri="{9D8B030D-6E8A-4147-A177-3AD203B41FA5}">
                      <a16:colId xmlns:a16="http://schemas.microsoft.com/office/drawing/2014/main" val="2931613896"/>
                    </a:ext>
                  </a:extLst>
                </a:gridCol>
                <a:gridCol w="275208">
                  <a:extLst>
                    <a:ext uri="{9D8B030D-6E8A-4147-A177-3AD203B41FA5}">
                      <a16:colId xmlns:a16="http://schemas.microsoft.com/office/drawing/2014/main" val="2690456189"/>
                    </a:ext>
                  </a:extLst>
                </a:gridCol>
                <a:gridCol w="284086">
                  <a:extLst>
                    <a:ext uri="{9D8B030D-6E8A-4147-A177-3AD203B41FA5}">
                      <a16:colId xmlns:a16="http://schemas.microsoft.com/office/drawing/2014/main" val="678721074"/>
                    </a:ext>
                  </a:extLst>
                </a:gridCol>
                <a:gridCol w="301840">
                  <a:extLst>
                    <a:ext uri="{9D8B030D-6E8A-4147-A177-3AD203B41FA5}">
                      <a16:colId xmlns:a16="http://schemas.microsoft.com/office/drawing/2014/main" val="2281157583"/>
                    </a:ext>
                  </a:extLst>
                </a:gridCol>
                <a:gridCol w="301841">
                  <a:extLst>
                    <a:ext uri="{9D8B030D-6E8A-4147-A177-3AD203B41FA5}">
                      <a16:colId xmlns:a16="http://schemas.microsoft.com/office/drawing/2014/main" val="1280146662"/>
                    </a:ext>
                  </a:extLst>
                </a:gridCol>
                <a:gridCol w="284086">
                  <a:extLst>
                    <a:ext uri="{9D8B030D-6E8A-4147-A177-3AD203B41FA5}">
                      <a16:colId xmlns:a16="http://schemas.microsoft.com/office/drawing/2014/main" val="2579921538"/>
                    </a:ext>
                  </a:extLst>
                </a:gridCol>
                <a:gridCol w="284085">
                  <a:extLst>
                    <a:ext uri="{9D8B030D-6E8A-4147-A177-3AD203B41FA5}">
                      <a16:colId xmlns:a16="http://schemas.microsoft.com/office/drawing/2014/main" val="1569051232"/>
                    </a:ext>
                  </a:extLst>
                </a:gridCol>
                <a:gridCol w="312462">
                  <a:extLst>
                    <a:ext uri="{9D8B030D-6E8A-4147-A177-3AD203B41FA5}">
                      <a16:colId xmlns:a16="http://schemas.microsoft.com/office/drawing/2014/main" val="1097806206"/>
                    </a:ext>
                  </a:extLst>
                </a:gridCol>
              </a:tblGrid>
              <a:tr h="1254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#</a:t>
                      </a: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Mesures</a:t>
                      </a: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Responsable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2026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2027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2028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2029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2030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56661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01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Identifier les habitudes et les comportements de la population relativement à la gestion des matières résiduelles.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dirty="0" err="1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CMQuébec</a:t>
                      </a:r>
                      <a:endParaRPr lang="fr-CA" sz="1400" dirty="0">
                        <a:solidFill>
                          <a:srgbClr val="F4EFEA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692634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02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Sensibiliser, diffuser des informations </a:t>
                      </a: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pratiques à la </a:t>
                      </a:r>
                      <a:r>
                        <a:rPr lang="fr-CA" sz="1400" b="1" u="sng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population</a:t>
                      </a: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accompagner </a:t>
                      </a: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et développer des </a:t>
                      </a: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outils</a:t>
                      </a: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adaptés pour améliorer la gestion des matières résiduelles.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CMQuébec, C &amp; M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476831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03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Sensibiliser, accompagner et développer des outils adaptés pour les </a:t>
                      </a:r>
                      <a:r>
                        <a:rPr lang="fr-CA" sz="1400" b="1" u="sng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institutions, commerces et industries (ICI)</a:t>
                      </a: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pour améliorer la gestion des matières résiduelles.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CMQuébec, C &amp; M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64810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04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Sensibiliser, accompagner et développer des outils adaptés pour les </a:t>
                      </a:r>
                      <a:r>
                        <a:rPr lang="fr-CA" sz="1400" b="1" u="sng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établissements scolaires et leurs élèves </a:t>
                      </a: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pour améliorer la gestion des matières résiduelles.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CMQuébec, C &amp; M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971288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05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Réaliser des visites virtuelles et guidées des différentes installations de traitement des matières résiduelles.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CA" sz="140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 &amp; M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840566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06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Sensibiliser, accompagner et développer des outils adaptés pour les acteurs du milieu de la </a:t>
                      </a:r>
                      <a:r>
                        <a:rPr lang="fr-CA" sz="1400" b="1" u="sng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construction, la rénovation et de la démolition (CRD) </a:t>
                      </a: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afin qu’ils puissent mettre en place les meilleures pratiques pour gérer les matières résiduelles.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CMQuébec, C &amp; M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94689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07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Favoriser l'organisation d'événements écoresponsables sur le territoire de la </a:t>
                      </a:r>
                      <a:r>
                        <a:rPr lang="fr-CA" sz="1400" b="0" dirty="0" err="1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CMQuébec</a:t>
                      </a:r>
                      <a:r>
                        <a:rPr lang="fr-CA" sz="1400" b="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CMQuébec, C &amp; M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917871"/>
                  </a:ext>
                </a:extLst>
              </a:tr>
            </a:tbl>
          </a:graphicData>
        </a:graphic>
      </p:graphicFrame>
      <p:sp>
        <p:nvSpPr>
          <p:cNvPr id="2" name="Titre 2">
            <a:extLst>
              <a:ext uri="{FF2B5EF4-FFF2-40B4-BE49-F238E27FC236}">
                <a16:creationId xmlns:a16="http://schemas.microsoft.com/office/drawing/2014/main" id="{5955DB65-908A-904C-8C7F-274D41359022}"/>
              </a:ext>
            </a:extLst>
          </p:cNvPr>
          <p:cNvSpPr txBox="1">
            <a:spLocks/>
          </p:cNvSpPr>
          <p:nvPr/>
        </p:nvSpPr>
        <p:spPr>
          <a:xfrm>
            <a:off x="720000" y="436975"/>
            <a:ext cx="8675915" cy="83387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fr-CA" altLang="fr-FR" sz="1800" b="1" dirty="0">
                <a:solidFill>
                  <a:srgbClr val="0F2C3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Orientation 1</a:t>
            </a:r>
            <a:br>
              <a:rPr lang="fr-CA" altLang="fr-FR" sz="1600" dirty="0">
                <a:solidFill>
                  <a:srgbClr val="0F2C3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fr-CA" altLang="fr-FR" sz="1600" dirty="0">
                <a:solidFill>
                  <a:srgbClr val="0F2C3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Informer, sensibiliser et éduquer afin de mobiliser et responsabiliser la population </a:t>
            </a:r>
            <a:br>
              <a:rPr lang="fr-CA" altLang="fr-FR" sz="1600" dirty="0">
                <a:solidFill>
                  <a:srgbClr val="0F2C3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fr-CA" altLang="fr-FR" sz="1600" dirty="0">
                <a:solidFill>
                  <a:srgbClr val="0F2C3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les divers acteurs du territoire à l’importance de la gestion durable des matières résiduelles</a:t>
            </a:r>
          </a:p>
        </p:txBody>
      </p:sp>
    </p:spTree>
    <p:extLst>
      <p:ext uri="{BB962C8B-B14F-4D97-AF65-F5344CB8AC3E}">
        <p14:creationId xmlns:p14="http://schemas.microsoft.com/office/powerpoint/2010/main" val="4250989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2D9592B2-3B2A-436C-B7F3-F2DF0D11FF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606095"/>
              </p:ext>
            </p:extLst>
          </p:nvPr>
        </p:nvGraphicFramePr>
        <p:xfrm>
          <a:off x="676457" y="1454681"/>
          <a:ext cx="10992275" cy="4909777"/>
        </p:xfrm>
        <a:graphic>
          <a:graphicData uri="http://schemas.openxmlformats.org/drawingml/2006/table">
            <a:tbl>
              <a:tblPr firstRow="1" firstCol="1" bandRow="1"/>
              <a:tblGrid>
                <a:gridCol w="366409">
                  <a:extLst>
                    <a:ext uri="{9D8B030D-6E8A-4147-A177-3AD203B41FA5}">
                      <a16:colId xmlns:a16="http://schemas.microsoft.com/office/drawing/2014/main" val="3565087398"/>
                    </a:ext>
                  </a:extLst>
                </a:gridCol>
                <a:gridCol w="6898599">
                  <a:extLst>
                    <a:ext uri="{9D8B030D-6E8A-4147-A177-3AD203B41FA5}">
                      <a16:colId xmlns:a16="http://schemas.microsoft.com/office/drawing/2014/main" val="1912301255"/>
                    </a:ext>
                  </a:extLst>
                </a:gridCol>
                <a:gridCol w="1480457">
                  <a:extLst>
                    <a:ext uri="{9D8B030D-6E8A-4147-A177-3AD203B41FA5}">
                      <a16:colId xmlns:a16="http://schemas.microsoft.com/office/drawing/2014/main" val="596892097"/>
                    </a:ext>
                  </a:extLst>
                </a:gridCol>
                <a:gridCol w="296091">
                  <a:extLst>
                    <a:ext uri="{9D8B030D-6E8A-4147-A177-3AD203B41FA5}">
                      <a16:colId xmlns:a16="http://schemas.microsoft.com/office/drawing/2014/main" val="687486868"/>
                    </a:ext>
                  </a:extLst>
                </a:gridCol>
                <a:gridCol w="313509">
                  <a:extLst>
                    <a:ext uri="{9D8B030D-6E8A-4147-A177-3AD203B41FA5}">
                      <a16:colId xmlns:a16="http://schemas.microsoft.com/office/drawing/2014/main" val="3921043087"/>
                    </a:ext>
                  </a:extLst>
                </a:gridCol>
                <a:gridCol w="348343">
                  <a:extLst>
                    <a:ext uri="{9D8B030D-6E8A-4147-A177-3AD203B41FA5}">
                      <a16:colId xmlns:a16="http://schemas.microsoft.com/office/drawing/2014/main" val="753560859"/>
                    </a:ext>
                  </a:extLst>
                </a:gridCol>
                <a:gridCol w="322217">
                  <a:extLst>
                    <a:ext uri="{9D8B030D-6E8A-4147-A177-3AD203B41FA5}">
                      <a16:colId xmlns:a16="http://schemas.microsoft.com/office/drawing/2014/main" val="1234964641"/>
                    </a:ext>
                  </a:extLst>
                </a:gridCol>
                <a:gridCol w="339634">
                  <a:extLst>
                    <a:ext uri="{9D8B030D-6E8A-4147-A177-3AD203B41FA5}">
                      <a16:colId xmlns:a16="http://schemas.microsoft.com/office/drawing/2014/main" val="332062772"/>
                    </a:ext>
                  </a:extLst>
                </a:gridCol>
                <a:gridCol w="330926">
                  <a:extLst>
                    <a:ext uri="{9D8B030D-6E8A-4147-A177-3AD203B41FA5}">
                      <a16:colId xmlns:a16="http://schemas.microsoft.com/office/drawing/2014/main" val="3358876700"/>
                    </a:ext>
                  </a:extLst>
                </a:gridCol>
                <a:gridCol w="296090">
                  <a:extLst>
                    <a:ext uri="{9D8B030D-6E8A-4147-A177-3AD203B41FA5}">
                      <a16:colId xmlns:a16="http://schemas.microsoft.com/office/drawing/2014/main" val="3106134515"/>
                    </a:ext>
                  </a:extLst>
                </a:gridCol>
              </a:tblGrid>
              <a:tr h="2067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#</a:t>
                      </a: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Mesures</a:t>
                      </a: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Responsable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2026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2027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2028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2029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2030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566614"/>
                  </a:ext>
                </a:extLst>
              </a:tr>
              <a:tr h="5008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08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Développer une </a:t>
                      </a:r>
                      <a:r>
                        <a:rPr lang="fr-CA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stratégie métropolitaine </a:t>
                      </a:r>
                      <a:r>
                        <a:rPr lang="fr-CA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et un plan d'action en </a:t>
                      </a:r>
                      <a:r>
                        <a:rPr lang="fr-CA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économie circulaire.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CMQuébec</a:t>
                      </a:r>
                      <a:endParaRPr lang="fr-CA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CA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CA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CA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CA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CA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CA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CA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308822"/>
                  </a:ext>
                </a:extLst>
              </a:tr>
              <a:tr h="6183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09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Identifier les opportunités de maillages et les débouchés, à même notre territoire, pour favoriser l'économie circulaire.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CMQuébec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084742"/>
                  </a:ext>
                </a:extLst>
              </a:tr>
              <a:tr h="6680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Optimiser et généraliser la gestion des encombrants sur le territoire afin de les détourner de l’élimination et favoriser la hiérarchie des 3RV-E.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CMQuébec,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 &amp; M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0501211"/>
                  </a:ext>
                </a:extLst>
              </a:tr>
              <a:tr h="5766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Mettre en place des mécanismes pour récupérer et </a:t>
                      </a: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mettre en valeur le bois </a:t>
                      </a: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généré sur le territoire de la CMQuébec.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CA" sz="140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 &amp; M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7095954"/>
                  </a:ext>
                </a:extLst>
              </a:tr>
              <a:tr h="5996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Mettre en place et optimiser le service de collecte des résidus verts, puis en assurer la gestion et la valorisation sur le territoire métropolitain. 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CA" sz="140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CMQuébec,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CA" sz="140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 &amp; M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588554"/>
                  </a:ext>
                </a:extLst>
              </a:tr>
              <a:tr h="495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Favoriser la collecte et la gestion des divers plastiques agricoles générés afin de les mettre en valeur.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CA" sz="140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CMQuébec,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CA" sz="140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 &amp; M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3615981"/>
                  </a:ext>
                </a:extLst>
              </a:tr>
              <a:tr h="5075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Harmoniser et optimiser la gestion des biosolides municipaux.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CA" sz="140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 &amp; M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3651055"/>
                  </a:ext>
                </a:extLst>
              </a:tr>
              <a:tr h="7318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Bonifier les </a:t>
                      </a:r>
                      <a:r>
                        <a:rPr lang="fr-CA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installations de traitement </a:t>
                      </a:r>
                      <a:r>
                        <a:rPr lang="fr-CA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des matières résiduelles sur le territoire de la CMQuébec Rive-Nord pour favoriser leur </a:t>
                      </a:r>
                      <a:r>
                        <a:rPr lang="fr-CA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efficacité énergétique </a:t>
                      </a:r>
                      <a:r>
                        <a:rPr lang="fr-CA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et atteindre les meilleures </a:t>
                      </a:r>
                      <a:r>
                        <a:rPr lang="fr-CA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performances environnementales</a:t>
                      </a:r>
                      <a:r>
                        <a:rPr lang="fr-CA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CA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Agglomération de Québec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2583938"/>
                  </a:ext>
                </a:extLst>
              </a:tr>
            </a:tbl>
          </a:graphicData>
        </a:graphic>
      </p:graphicFrame>
      <p:sp>
        <p:nvSpPr>
          <p:cNvPr id="2" name="Titre 2">
            <a:extLst>
              <a:ext uri="{FF2B5EF4-FFF2-40B4-BE49-F238E27FC236}">
                <a16:creationId xmlns:a16="http://schemas.microsoft.com/office/drawing/2014/main" id="{B9529C14-57EC-B90D-9B75-593BE6040723}"/>
              </a:ext>
            </a:extLst>
          </p:cNvPr>
          <p:cNvSpPr txBox="1">
            <a:spLocks/>
          </p:cNvSpPr>
          <p:nvPr/>
        </p:nvSpPr>
        <p:spPr>
          <a:xfrm>
            <a:off x="676457" y="493542"/>
            <a:ext cx="9044486" cy="8889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fr-CA" altLang="fr-FR" sz="1800" b="1" dirty="0">
                <a:solidFill>
                  <a:srgbClr val="0F2C3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Orientation 2</a:t>
            </a:r>
            <a:br>
              <a:rPr lang="fr-CA" altLang="fr-FR" sz="1600" dirty="0">
                <a:solidFill>
                  <a:srgbClr val="0F2C3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fr-CA" sz="1600" dirty="0">
                <a:solidFill>
                  <a:srgbClr val="0F2C3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Soutenir le développement de l’économie circulaire sur le territoire</a:t>
            </a:r>
            <a:endParaRPr lang="fr-CA" altLang="fr-FR" sz="1600" dirty="0">
              <a:solidFill>
                <a:srgbClr val="0F2C3D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208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que 12">
            <a:extLst>
              <a:ext uri="{FF2B5EF4-FFF2-40B4-BE49-F238E27FC236}">
                <a16:creationId xmlns:a16="http://schemas.microsoft.com/office/drawing/2014/main" id="{B64AE3AC-537B-DA40-AC54-48A3D214F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74624" y="1261475"/>
            <a:ext cx="578976" cy="533268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7672C31F-B162-F14D-8A65-1C8E62B6E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39307" y="-86921"/>
            <a:ext cx="7579554" cy="1881664"/>
          </a:xfrm>
          <a:prstGeom prst="rect">
            <a:avLst/>
          </a:prstGeom>
        </p:spPr>
      </p:pic>
      <p:graphicFrame>
        <p:nvGraphicFramePr>
          <p:cNvPr id="4" name="Tableau 5">
            <a:extLst>
              <a:ext uri="{FF2B5EF4-FFF2-40B4-BE49-F238E27FC236}">
                <a16:creationId xmlns:a16="http://schemas.microsoft.com/office/drawing/2014/main" id="{2B5D19B9-B485-935B-342C-DE91D79607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6713789"/>
              </p:ext>
            </p:extLst>
          </p:nvPr>
        </p:nvGraphicFramePr>
        <p:xfrm>
          <a:off x="825944" y="1794742"/>
          <a:ext cx="10797921" cy="43665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481">
                  <a:extLst>
                    <a:ext uri="{9D8B030D-6E8A-4147-A177-3AD203B41FA5}">
                      <a16:colId xmlns:a16="http://schemas.microsoft.com/office/drawing/2014/main" val="745977802"/>
                    </a:ext>
                  </a:extLst>
                </a:gridCol>
                <a:gridCol w="6773662">
                  <a:extLst>
                    <a:ext uri="{9D8B030D-6E8A-4147-A177-3AD203B41FA5}">
                      <a16:colId xmlns:a16="http://schemas.microsoft.com/office/drawing/2014/main" val="3628321991"/>
                    </a:ext>
                  </a:extLst>
                </a:gridCol>
                <a:gridCol w="1331651">
                  <a:extLst>
                    <a:ext uri="{9D8B030D-6E8A-4147-A177-3AD203B41FA5}">
                      <a16:colId xmlns:a16="http://schemas.microsoft.com/office/drawing/2014/main" val="2791983904"/>
                    </a:ext>
                  </a:extLst>
                </a:gridCol>
                <a:gridCol w="337351">
                  <a:extLst>
                    <a:ext uri="{9D8B030D-6E8A-4147-A177-3AD203B41FA5}">
                      <a16:colId xmlns:a16="http://schemas.microsoft.com/office/drawing/2014/main" val="2778676128"/>
                    </a:ext>
                  </a:extLst>
                </a:gridCol>
                <a:gridCol w="337352">
                  <a:extLst>
                    <a:ext uri="{9D8B030D-6E8A-4147-A177-3AD203B41FA5}">
                      <a16:colId xmlns:a16="http://schemas.microsoft.com/office/drawing/2014/main" val="688601248"/>
                    </a:ext>
                  </a:extLst>
                </a:gridCol>
                <a:gridCol w="275207">
                  <a:extLst>
                    <a:ext uri="{9D8B030D-6E8A-4147-A177-3AD203B41FA5}">
                      <a16:colId xmlns:a16="http://schemas.microsoft.com/office/drawing/2014/main" val="1904121968"/>
                    </a:ext>
                  </a:extLst>
                </a:gridCol>
                <a:gridCol w="328474">
                  <a:extLst>
                    <a:ext uri="{9D8B030D-6E8A-4147-A177-3AD203B41FA5}">
                      <a16:colId xmlns:a16="http://schemas.microsoft.com/office/drawing/2014/main" val="3737762128"/>
                    </a:ext>
                  </a:extLst>
                </a:gridCol>
                <a:gridCol w="363985">
                  <a:extLst>
                    <a:ext uri="{9D8B030D-6E8A-4147-A177-3AD203B41FA5}">
                      <a16:colId xmlns:a16="http://schemas.microsoft.com/office/drawing/2014/main" val="2126185202"/>
                    </a:ext>
                  </a:extLst>
                </a:gridCol>
                <a:gridCol w="372862">
                  <a:extLst>
                    <a:ext uri="{9D8B030D-6E8A-4147-A177-3AD203B41FA5}">
                      <a16:colId xmlns:a16="http://schemas.microsoft.com/office/drawing/2014/main" val="1478332259"/>
                    </a:ext>
                  </a:extLst>
                </a:gridCol>
                <a:gridCol w="346896">
                  <a:extLst>
                    <a:ext uri="{9D8B030D-6E8A-4147-A177-3AD203B41FA5}">
                      <a16:colId xmlns:a16="http://schemas.microsoft.com/office/drawing/2014/main" val="3717283366"/>
                    </a:ext>
                  </a:extLst>
                </a:gridCol>
              </a:tblGrid>
              <a:tr h="4417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#</a:t>
                      </a: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Mesures</a:t>
                      </a: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Responsable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2026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2027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2028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2029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2030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910696"/>
                  </a:ext>
                </a:extLst>
              </a:tr>
              <a:tr h="5823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Réduire l’utilisation des produits à usage unique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dirty="0" err="1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CMQuébec</a:t>
                      </a:r>
                      <a:endParaRPr lang="fr-CA" sz="1400" dirty="0">
                        <a:solidFill>
                          <a:srgbClr val="F4EFEA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4160844"/>
                  </a:ext>
                </a:extLst>
              </a:tr>
              <a:tr h="9855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Identifier </a:t>
                      </a: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les pertes</a:t>
                      </a: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tout au long de la </a:t>
                      </a: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chaîne de production et de distribution alimentaire</a:t>
                      </a: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et assurer la mise en place de mécanismes de récupération pour les surplus alimentaires afin de </a:t>
                      </a: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réduire le gaspillage</a:t>
                      </a: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CMQuébec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2850762"/>
                  </a:ext>
                </a:extLst>
              </a:tr>
              <a:tr h="6432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Mettre en place des mesures incitatives pour encourager la réduction à la source et le réemploi.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 &amp; M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8253287"/>
                  </a:ext>
                </a:extLst>
              </a:tr>
              <a:tr h="8987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Harmoniser, à l’échelle de la CMQuébec (Rive-Nord), les </a:t>
                      </a: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réglementations </a:t>
                      </a: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municipales, adapter les outils réglementaires aux nouvelles normes gouvernementales et en assurer leur application.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CMQuébec,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 &amp; M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5688970"/>
                  </a:ext>
                </a:extLst>
              </a:tr>
              <a:tr h="8148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Répertorier et analyser les différents </a:t>
                      </a: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mécanismes financiers incitatifs </a:t>
                      </a: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 gestion des matières résiduelles, le cas échéant, proposer des manières innovantes en s’inspirant de différents modèles.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CMQuébec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059488"/>
                  </a:ext>
                </a:extLst>
              </a:tr>
            </a:tbl>
          </a:graphicData>
        </a:graphic>
      </p:graphicFrame>
      <p:sp>
        <p:nvSpPr>
          <p:cNvPr id="6" name="Titre 2">
            <a:extLst>
              <a:ext uri="{FF2B5EF4-FFF2-40B4-BE49-F238E27FC236}">
                <a16:creationId xmlns:a16="http://schemas.microsoft.com/office/drawing/2014/main" id="{6DADB177-BEA5-6EA5-397E-189E73944438}"/>
              </a:ext>
            </a:extLst>
          </p:cNvPr>
          <p:cNvSpPr txBox="1">
            <a:spLocks/>
          </p:cNvSpPr>
          <p:nvPr/>
        </p:nvSpPr>
        <p:spPr>
          <a:xfrm>
            <a:off x="717087" y="358810"/>
            <a:ext cx="8279657" cy="9902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fr-CA" altLang="fr-FR" sz="1800" b="1" dirty="0">
                <a:solidFill>
                  <a:srgbClr val="0F2C3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Orientation 3</a:t>
            </a:r>
            <a:br>
              <a:rPr lang="fr-CA" altLang="fr-FR" sz="1600" dirty="0">
                <a:solidFill>
                  <a:srgbClr val="0F2C3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fr-CA" sz="1600" dirty="0">
                <a:solidFill>
                  <a:srgbClr val="0F2C3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Favoriser des solutions de réduction à la source et de réemploi afin de lutter contre le gaspillage des ressources</a:t>
            </a:r>
            <a:endParaRPr lang="fr-CA" altLang="fr-FR" sz="1600" dirty="0">
              <a:solidFill>
                <a:srgbClr val="0F2C3D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113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9B58483-2B1A-4148-F8A9-0A59E51727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476734"/>
              </p:ext>
            </p:extLst>
          </p:nvPr>
        </p:nvGraphicFramePr>
        <p:xfrm>
          <a:off x="905056" y="1131313"/>
          <a:ext cx="10990218" cy="5482047"/>
        </p:xfrm>
        <a:graphic>
          <a:graphicData uri="http://schemas.openxmlformats.org/drawingml/2006/table">
            <a:tbl>
              <a:tblPr firstRow="1" firstCol="1" bandRow="1"/>
              <a:tblGrid>
                <a:gridCol w="432616">
                  <a:extLst>
                    <a:ext uri="{9D8B030D-6E8A-4147-A177-3AD203B41FA5}">
                      <a16:colId xmlns:a16="http://schemas.microsoft.com/office/drawing/2014/main" val="3565087398"/>
                    </a:ext>
                  </a:extLst>
                </a:gridCol>
                <a:gridCol w="7158446">
                  <a:extLst>
                    <a:ext uri="{9D8B030D-6E8A-4147-A177-3AD203B41FA5}">
                      <a16:colId xmlns:a16="http://schemas.microsoft.com/office/drawing/2014/main" val="1912301255"/>
                    </a:ext>
                  </a:extLst>
                </a:gridCol>
                <a:gridCol w="1211857">
                  <a:extLst>
                    <a:ext uri="{9D8B030D-6E8A-4147-A177-3AD203B41FA5}">
                      <a16:colId xmlns:a16="http://schemas.microsoft.com/office/drawing/2014/main" val="596892097"/>
                    </a:ext>
                  </a:extLst>
                </a:gridCol>
                <a:gridCol w="299105">
                  <a:extLst>
                    <a:ext uri="{9D8B030D-6E8A-4147-A177-3AD203B41FA5}">
                      <a16:colId xmlns:a16="http://schemas.microsoft.com/office/drawing/2014/main" val="2251664566"/>
                    </a:ext>
                  </a:extLst>
                </a:gridCol>
                <a:gridCol w="308168">
                  <a:extLst>
                    <a:ext uri="{9D8B030D-6E8A-4147-A177-3AD203B41FA5}">
                      <a16:colId xmlns:a16="http://schemas.microsoft.com/office/drawing/2014/main" val="1259593350"/>
                    </a:ext>
                  </a:extLst>
                </a:gridCol>
                <a:gridCol w="353487">
                  <a:extLst>
                    <a:ext uri="{9D8B030D-6E8A-4147-A177-3AD203B41FA5}">
                      <a16:colId xmlns:a16="http://schemas.microsoft.com/office/drawing/2014/main" val="160445875"/>
                    </a:ext>
                  </a:extLst>
                </a:gridCol>
                <a:gridCol w="317233">
                  <a:extLst>
                    <a:ext uri="{9D8B030D-6E8A-4147-A177-3AD203B41FA5}">
                      <a16:colId xmlns:a16="http://schemas.microsoft.com/office/drawing/2014/main" val="4061807871"/>
                    </a:ext>
                  </a:extLst>
                </a:gridCol>
                <a:gridCol w="299105">
                  <a:extLst>
                    <a:ext uri="{9D8B030D-6E8A-4147-A177-3AD203B41FA5}">
                      <a16:colId xmlns:a16="http://schemas.microsoft.com/office/drawing/2014/main" val="2815863953"/>
                    </a:ext>
                  </a:extLst>
                </a:gridCol>
                <a:gridCol w="317233">
                  <a:extLst>
                    <a:ext uri="{9D8B030D-6E8A-4147-A177-3AD203B41FA5}">
                      <a16:colId xmlns:a16="http://schemas.microsoft.com/office/drawing/2014/main" val="3515002021"/>
                    </a:ext>
                  </a:extLst>
                </a:gridCol>
                <a:gridCol w="292968">
                  <a:extLst>
                    <a:ext uri="{9D8B030D-6E8A-4147-A177-3AD203B41FA5}">
                      <a16:colId xmlns:a16="http://schemas.microsoft.com/office/drawing/2014/main" val="2258542001"/>
                    </a:ext>
                  </a:extLst>
                </a:gridCol>
              </a:tblGrid>
              <a:tr h="2890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#</a:t>
                      </a: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Mesures</a:t>
                      </a: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Responsable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2026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2027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2028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2029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2030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56661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300" b="1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Collaborer avec l'organisme de gestion désigné (OGD) pour aider à implantation</a:t>
                      </a:r>
                      <a:r>
                        <a:rPr lang="fr-CA" sz="1300" b="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l’élargissement et l’accompagnement des ICI et des </a:t>
                      </a:r>
                      <a:r>
                        <a:rPr lang="fr-CA" sz="1300" b="0" dirty="0" err="1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multilogements</a:t>
                      </a:r>
                      <a:r>
                        <a:rPr lang="fr-CA" sz="1300" b="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dans l'adhésion à la </a:t>
                      </a:r>
                      <a:r>
                        <a:rPr lang="fr-CA" sz="1300" b="1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collecte sélective </a:t>
                      </a:r>
                      <a:r>
                        <a:rPr lang="fr-CA" sz="1300" b="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et à acquérir les bons équipements de récupération pour optimiser le tri à la source.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 &amp; M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6907711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Implanter un service de collecte municipale et de tri des </a:t>
                      </a: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matières organiques (RA) </a:t>
                      </a: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pour le résidentiel et les ICI sur l’ensemble du territoire de la CMQ et mettre en place des mesures incitatives.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 &amp; M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830882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Participer à </a:t>
                      </a: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l'optimisation de la gestion des matières résiduelles dans les établissements scolaires, les services de garde </a:t>
                      </a: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et leurs clientèles, et ce, en collaboration avec l'organisme de gestion désigné (OGD) pour la collecte sélective.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CMQuébec,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 &amp; M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038961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300" b="1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Optimiser l'accès aux écocentres et aux points de dépôts sur le territoire ainsi que leurs </a:t>
                      </a:r>
                      <a:r>
                        <a:rPr lang="fr-CA" sz="1300" b="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services et diversifier les types de matières qui y sont admises.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 &amp; M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590026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300" b="1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 collaboration avec l'organisme de gestion désigné (OGD), </a:t>
                      </a:r>
                      <a:r>
                        <a:rPr lang="fr-CA" sz="1300" b="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favoriser l'accès au tri hors foyer et dans les bâtiments publics en tout temps sur le territoire.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 &amp; M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953037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300" b="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Mettre en place et harmoniser les mesures incitatives pour promouvoir l’</a:t>
                      </a:r>
                      <a:r>
                        <a:rPr lang="fr-CA" sz="1300" b="0" dirty="0" err="1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herbicyclage</a:t>
                      </a:r>
                      <a:r>
                        <a:rPr lang="fr-CA" sz="1300" b="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le </a:t>
                      </a:r>
                      <a:r>
                        <a:rPr lang="fr-CA" sz="1300" b="0" dirty="0" err="1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feuillicyclage</a:t>
                      </a:r>
                      <a:r>
                        <a:rPr lang="fr-CA" sz="1300" b="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le compostage domestique et communautaire.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CA" sz="140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 &amp; M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6489988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300" b="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Optimiser la gestion des matières sans débouchés ou sans collecte structurée sur le territoire afin de les mettre en valeur.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CMQuébec,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 &amp; M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876749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300" b="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Optimiser la gestion du textile sur le territoire de la CMQuébec.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b="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CMQuébec,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b="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 &amp; M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9127008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Bonifier les opérations </a:t>
                      </a: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et </a:t>
                      </a: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les équipements de collecte </a:t>
                      </a: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 lien avec la gestion des matières résiduelles.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 &amp; M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3485873"/>
                  </a:ext>
                </a:extLst>
              </a:tr>
            </a:tbl>
          </a:graphicData>
        </a:graphic>
      </p:graphicFrame>
      <p:sp>
        <p:nvSpPr>
          <p:cNvPr id="2" name="Titre 2">
            <a:extLst>
              <a:ext uri="{FF2B5EF4-FFF2-40B4-BE49-F238E27FC236}">
                <a16:creationId xmlns:a16="http://schemas.microsoft.com/office/drawing/2014/main" id="{3CA2EBC8-0972-04DA-F349-EB50AD044F4A}"/>
              </a:ext>
            </a:extLst>
          </p:cNvPr>
          <p:cNvSpPr txBox="1">
            <a:spLocks/>
          </p:cNvSpPr>
          <p:nvPr/>
        </p:nvSpPr>
        <p:spPr>
          <a:xfrm>
            <a:off x="905056" y="210514"/>
            <a:ext cx="7781743" cy="4431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fr-CA" altLang="fr-FR" sz="1800" b="1" dirty="0">
                <a:solidFill>
                  <a:srgbClr val="0F2C3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Orientation 4</a:t>
            </a:r>
            <a:br>
              <a:rPr lang="fr-CA" altLang="fr-FR" sz="1600" dirty="0">
                <a:solidFill>
                  <a:srgbClr val="0F2C3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fr-CA" sz="1600" dirty="0">
                <a:solidFill>
                  <a:srgbClr val="0F2C3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Améliorer l’accès au tri ainsi qu’aux équipements de récupération</a:t>
            </a:r>
            <a:endParaRPr lang="fr-CA" altLang="fr-FR" sz="1600" dirty="0">
              <a:solidFill>
                <a:srgbClr val="0F2C3D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109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B005EDE-0986-4BA5-AF3D-FDA1B1EB51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830376"/>
              </p:ext>
            </p:extLst>
          </p:nvPr>
        </p:nvGraphicFramePr>
        <p:xfrm>
          <a:off x="684037" y="2022448"/>
          <a:ext cx="10823926" cy="2606367"/>
        </p:xfrm>
        <a:graphic>
          <a:graphicData uri="http://schemas.openxmlformats.org/drawingml/2006/table">
            <a:tbl>
              <a:tblPr firstRow="1" firstCol="1" bandRow="1"/>
              <a:tblGrid>
                <a:gridCol w="377282">
                  <a:extLst>
                    <a:ext uri="{9D8B030D-6E8A-4147-A177-3AD203B41FA5}">
                      <a16:colId xmlns:a16="http://schemas.microsoft.com/office/drawing/2014/main" val="3565087398"/>
                    </a:ext>
                  </a:extLst>
                </a:gridCol>
                <a:gridCol w="7062651">
                  <a:extLst>
                    <a:ext uri="{9D8B030D-6E8A-4147-A177-3AD203B41FA5}">
                      <a16:colId xmlns:a16="http://schemas.microsoft.com/office/drawing/2014/main" val="191230125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596892097"/>
                    </a:ext>
                  </a:extLst>
                </a:gridCol>
                <a:gridCol w="296092">
                  <a:extLst>
                    <a:ext uri="{9D8B030D-6E8A-4147-A177-3AD203B41FA5}">
                      <a16:colId xmlns:a16="http://schemas.microsoft.com/office/drawing/2014/main" val="1728164256"/>
                    </a:ext>
                  </a:extLst>
                </a:gridCol>
                <a:gridCol w="313508">
                  <a:extLst>
                    <a:ext uri="{9D8B030D-6E8A-4147-A177-3AD203B41FA5}">
                      <a16:colId xmlns:a16="http://schemas.microsoft.com/office/drawing/2014/main" val="967333793"/>
                    </a:ext>
                  </a:extLst>
                </a:gridCol>
                <a:gridCol w="313509">
                  <a:extLst>
                    <a:ext uri="{9D8B030D-6E8A-4147-A177-3AD203B41FA5}">
                      <a16:colId xmlns:a16="http://schemas.microsoft.com/office/drawing/2014/main" val="2880965660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517874683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721051302"/>
                    </a:ext>
                  </a:extLst>
                </a:gridCol>
                <a:gridCol w="330926">
                  <a:extLst>
                    <a:ext uri="{9D8B030D-6E8A-4147-A177-3AD203B41FA5}">
                      <a16:colId xmlns:a16="http://schemas.microsoft.com/office/drawing/2014/main" val="2204234911"/>
                    </a:ext>
                  </a:extLst>
                </a:gridCol>
                <a:gridCol w="301158">
                  <a:extLst>
                    <a:ext uri="{9D8B030D-6E8A-4147-A177-3AD203B41FA5}">
                      <a16:colId xmlns:a16="http://schemas.microsoft.com/office/drawing/2014/main" val="3095090877"/>
                    </a:ext>
                  </a:extLst>
                </a:gridCol>
              </a:tblGrid>
              <a:tr h="1452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#</a:t>
                      </a: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Mesures</a:t>
                      </a: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Responsable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2026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2027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2028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2029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2030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566614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Encourager, promouvoir et soutenir les initiatives qui contribuent à la </a:t>
                      </a: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réduction des matières résiduelles et au réemploi. 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CMQuébec, C &amp; M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962061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Reconnaître les bonnes pratiques des partenaires, des ICI et des municipalités qui réalisent une saine gestion des matières résiduelles.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CMQuébec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5462094"/>
                  </a:ext>
                </a:extLst>
              </a:tr>
              <a:tr h="5866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Réaliser une </a:t>
                      </a: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étude de marché </a:t>
                      </a: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sur le </a:t>
                      </a: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réemploi</a:t>
                      </a: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à l'échelle du territoire de la CMQuébec (Rive-Nord).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CA" sz="140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CMQuébec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4616154"/>
                  </a:ext>
                </a:extLst>
              </a:tr>
              <a:tr h="4077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Favoriser et mettre en valeur la </a:t>
                      </a: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réparation</a:t>
                      </a: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sur le territoire.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CMQuébec, C &amp; M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7668804"/>
                  </a:ext>
                </a:extLst>
              </a:tr>
            </a:tbl>
          </a:graphicData>
        </a:graphic>
      </p:graphicFrame>
      <p:sp>
        <p:nvSpPr>
          <p:cNvPr id="2" name="Titre 2">
            <a:extLst>
              <a:ext uri="{FF2B5EF4-FFF2-40B4-BE49-F238E27FC236}">
                <a16:creationId xmlns:a16="http://schemas.microsoft.com/office/drawing/2014/main" id="{F3B1220A-8EC5-3851-3E06-8BF4606F7940}"/>
              </a:ext>
            </a:extLst>
          </p:cNvPr>
          <p:cNvSpPr txBox="1">
            <a:spLocks/>
          </p:cNvSpPr>
          <p:nvPr/>
        </p:nvSpPr>
        <p:spPr>
          <a:xfrm>
            <a:off x="684037" y="417342"/>
            <a:ext cx="8111620" cy="4431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fr-CA" altLang="fr-FR" sz="1800" b="1" dirty="0">
                <a:solidFill>
                  <a:srgbClr val="0F2C3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Orientation 5</a:t>
            </a:r>
            <a:br>
              <a:rPr lang="fr-CA" altLang="fr-FR" sz="1600" dirty="0">
                <a:solidFill>
                  <a:srgbClr val="0F2C3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fr-CA" sz="1600" dirty="0">
                <a:solidFill>
                  <a:srgbClr val="0F2C3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Soutenir et favoriser la commercialisation et la consommation responsables</a:t>
            </a:r>
            <a:endParaRPr lang="fr-CA" altLang="fr-FR" sz="1600" dirty="0">
              <a:solidFill>
                <a:srgbClr val="0F2C3D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921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6FEA076D-6EC3-47B6-B21F-A8EBCD8A8D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826765"/>
              </p:ext>
            </p:extLst>
          </p:nvPr>
        </p:nvGraphicFramePr>
        <p:xfrm>
          <a:off x="720000" y="1616361"/>
          <a:ext cx="10964093" cy="4784843"/>
        </p:xfrm>
        <a:graphic>
          <a:graphicData uri="http://schemas.openxmlformats.org/drawingml/2006/table">
            <a:tbl>
              <a:tblPr firstRow="1" firstCol="1" bandRow="1"/>
              <a:tblGrid>
                <a:gridCol w="378824">
                  <a:extLst>
                    <a:ext uri="{9D8B030D-6E8A-4147-A177-3AD203B41FA5}">
                      <a16:colId xmlns:a16="http://schemas.microsoft.com/office/drawing/2014/main" val="3565087398"/>
                    </a:ext>
                  </a:extLst>
                </a:gridCol>
                <a:gridCol w="6932023">
                  <a:extLst>
                    <a:ext uri="{9D8B030D-6E8A-4147-A177-3AD203B41FA5}">
                      <a16:colId xmlns:a16="http://schemas.microsoft.com/office/drawing/2014/main" val="1912301255"/>
                    </a:ext>
                  </a:extLst>
                </a:gridCol>
                <a:gridCol w="1262743">
                  <a:extLst>
                    <a:ext uri="{9D8B030D-6E8A-4147-A177-3AD203B41FA5}">
                      <a16:colId xmlns:a16="http://schemas.microsoft.com/office/drawing/2014/main" val="596892097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728361729"/>
                    </a:ext>
                  </a:extLst>
                </a:gridCol>
                <a:gridCol w="374468">
                  <a:extLst>
                    <a:ext uri="{9D8B030D-6E8A-4147-A177-3AD203B41FA5}">
                      <a16:colId xmlns:a16="http://schemas.microsoft.com/office/drawing/2014/main" val="3847014682"/>
                    </a:ext>
                  </a:extLst>
                </a:gridCol>
                <a:gridCol w="322218">
                  <a:extLst>
                    <a:ext uri="{9D8B030D-6E8A-4147-A177-3AD203B41FA5}">
                      <a16:colId xmlns:a16="http://schemas.microsoft.com/office/drawing/2014/main" val="2715327252"/>
                    </a:ext>
                  </a:extLst>
                </a:gridCol>
                <a:gridCol w="357051">
                  <a:extLst>
                    <a:ext uri="{9D8B030D-6E8A-4147-A177-3AD203B41FA5}">
                      <a16:colId xmlns:a16="http://schemas.microsoft.com/office/drawing/2014/main" val="928153868"/>
                    </a:ext>
                  </a:extLst>
                </a:gridCol>
                <a:gridCol w="322217">
                  <a:extLst>
                    <a:ext uri="{9D8B030D-6E8A-4147-A177-3AD203B41FA5}">
                      <a16:colId xmlns:a16="http://schemas.microsoft.com/office/drawing/2014/main" val="3460265854"/>
                    </a:ext>
                  </a:extLst>
                </a:gridCol>
                <a:gridCol w="322217">
                  <a:extLst>
                    <a:ext uri="{9D8B030D-6E8A-4147-A177-3AD203B41FA5}">
                      <a16:colId xmlns:a16="http://schemas.microsoft.com/office/drawing/2014/main" val="1836563940"/>
                    </a:ext>
                  </a:extLst>
                </a:gridCol>
                <a:gridCol w="326572">
                  <a:extLst>
                    <a:ext uri="{9D8B030D-6E8A-4147-A177-3AD203B41FA5}">
                      <a16:colId xmlns:a16="http://schemas.microsoft.com/office/drawing/2014/main" val="1916933850"/>
                    </a:ext>
                  </a:extLst>
                </a:gridCol>
              </a:tblGrid>
              <a:tr h="3100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#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Mesures</a:t>
                      </a: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Responsable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2026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2027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2028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2029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7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2030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566614"/>
                  </a:ext>
                </a:extLst>
              </a:tr>
              <a:tr h="5732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Mettre à jour les </a:t>
                      </a: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PMO et assurer un suivi </a:t>
                      </a: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annuel.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CA" sz="140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 &amp; M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0786287"/>
                  </a:ext>
                </a:extLst>
              </a:tr>
              <a:tr h="6028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Créer un réseau d'entraide en gestion des matières résiduelles ainsi qu’en approvisionnement responsable et réaliser des ateliers de bonnes pratiques.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CMQuébec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962061"/>
                  </a:ext>
                </a:extLst>
              </a:tr>
              <a:tr h="7402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Mettre en place des mécanismes de concertation et d’échanges selon les besoins identifiés et les problématiques rencontrées en GMR.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CMQuébec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150159"/>
                  </a:ext>
                </a:extLst>
              </a:tr>
              <a:tr h="5769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Appuyer les instances gouvernementales et collaborer étroitement avec elles pour l'atteinte des objectifs.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b="0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CMQuébec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510460"/>
                  </a:ext>
                </a:extLst>
              </a:tr>
              <a:tr h="5410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Réaliser </a:t>
                      </a: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des caractérisations des déchets aux deux ans </a:t>
                      </a: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pour le secteur résidentiel et ICI du territoire.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CMQuébec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774652"/>
                  </a:ext>
                </a:extLst>
              </a:tr>
              <a:tr h="6011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Mettre en œuvre le PMGMR, en assurer la </a:t>
                      </a: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surveillance et le suivi</a:t>
                      </a: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CMQuébec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974748"/>
                  </a:ext>
                </a:extLst>
              </a:tr>
              <a:tr h="8394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Collaborer et assurer une communication étroite avec les Organismes de gestion désignées </a:t>
                      </a: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(OGD</a:t>
                      </a: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 afin d’assurer le </a:t>
                      </a: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succès du déploiement </a:t>
                      </a: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 la modernisation de la </a:t>
                      </a:r>
                      <a:r>
                        <a:rPr lang="fr-CA" sz="14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collecte sélective et de la consigne</a:t>
                      </a: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b="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CMQuébec et composantes</a:t>
                      </a: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668" marR="38668" marT="0" marB="0" anchor="ctr">
                    <a:lnL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C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8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001830"/>
                  </a:ext>
                </a:extLst>
              </a:tr>
            </a:tbl>
          </a:graphicData>
        </a:graphic>
      </p:graphicFrame>
      <p:sp>
        <p:nvSpPr>
          <p:cNvPr id="2" name="Titre 2">
            <a:extLst>
              <a:ext uri="{FF2B5EF4-FFF2-40B4-BE49-F238E27FC236}">
                <a16:creationId xmlns:a16="http://schemas.microsoft.com/office/drawing/2014/main" id="{BEC5E492-F335-3C61-D97B-30CDB3C5A017}"/>
              </a:ext>
            </a:extLst>
          </p:cNvPr>
          <p:cNvSpPr txBox="1">
            <a:spLocks/>
          </p:cNvSpPr>
          <p:nvPr/>
        </p:nvSpPr>
        <p:spPr>
          <a:xfrm>
            <a:off x="720000" y="344459"/>
            <a:ext cx="9882686" cy="4431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fr-CA" altLang="fr-FR" sz="1800" b="1" dirty="0">
                <a:solidFill>
                  <a:srgbClr val="0F2C3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Orientation 6</a:t>
            </a:r>
            <a:br>
              <a:rPr lang="fr-CA" altLang="fr-FR" sz="1800" b="1" dirty="0">
                <a:solidFill>
                  <a:srgbClr val="0F2C3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fr-CA" sz="1600" dirty="0">
                <a:solidFill>
                  <a:srgbClr val="0F2C3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Renforcer le réseautage entre les acteurs en GMR et améliorer les connaissances afin d’optimiser les opérations en gestion des matières résiduelles</a:t>
            </a:r>
            <a:endParaRPr lang="fr-CA" altLang="fr-FR" sz="1600" dirty="0">
              <a:solidFill>
                <a:srgbClr val="0F2C3D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0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6103B4C-1150-455C-82CD-88913075152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64389" y="1373812"/>
            <a:ext cx="5956917" cy="431182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600" b="1" dirty="0">
                <a:solidFill>
                  <a:srgbClr val="0F2C3D"/>
                </a:solidFill>
              </a:rPr>
              <a:t>5</a:t>
            </a:r>
            <a:r>
              <a:rPr lang="fr-CA" sz="3200" b="1" dirty="0">
                <a:solidFill>
                  <a:srgbClr val="0F2C3D"/>
                </a:solidFill>
              </a:rPr>
              <a:t> </a:t>
            </a:r>
            <a:r>
              <a:rPr lang="fr-CA" sz="1800" b="1" dirty="0">
                <a:solidFill>
                  <a:srgbClr val="0F2C3D"/>
                </a:solidFill>
              </a:rPr>
              <a:t>grands défis </a:t>
            </a:r>
            <a:r>
              <a:rPr lang="fr-CA" sz="1800" dirty="0">
                <a:solidFill>
                  <a:srgbClr val="0F2C3D"/>
                </a:solidFill>
              </a:rPr>
              <a:t>à l’horizon 2031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600" b="1" dirty="0">
                <a:solidFill>
                  <a:srgbClr val="0F2C3D"/>
                </a:solidFill>
              </a:rPr>
              <a:t>7</a:t>
            </a:r>
            <a:r>
              <a:rPr lang="fr-CA" sz="1800" dirty="0">
                <a:solidFill>
                  <a:srgbClr val="0F2C3D"/>
                </a:solidFill>
              </a:rPr>
              <a:t> </a:t>
            </a:r>
            <a:r>
              <a:rPr lang="fr-CA" sz="1800" b="1" dirty="0">
                <a:solidFill>
                  <a:srgbClr val="0F2C3D"/>
                </a:solidFill>
              </a:rPr>
              <a:t>objectifs ambitieux </a:t>
            </a:r>
            <a:r>
              <a:rPr lang="fr-CA" sz="1800" dirty="0">
                <a:solidFill>
                  <a:srgbClr val="0F2C3D"/>
                </a:solidFill>
              </a:rPr>
              <a:t>à l’horizon 2031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800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Notamment</a:t>
            </a:r>
            <a:r>
              <a:rPr lang="fr-CA" sz="1800" b="1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réduire à 423 kg/habitant/année </a:t>
            </a:r>
            <a:r>
              <a:rPr lang="fr-CA" sz="1800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quantité de matières éliminées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600" b="1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fr-CA" sz="1800" b="1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mesures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800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Actions complémentaires et partagées entre CMQuébec, composantes et municipalités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800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CMQuébec prend en charge 16 mesures et contribue à 27 mesures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Estimations budgétaires pour les mesures de la CMQuébec de 2024 à 2031 : </a:t>
            </a:r>
            <a:r>
              <a:rPr lang="fr-CA" sz="2600" b="1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2 120 000 $</a:t>
            </a:r>
            <a:endParaRPr lang="fr-CA" sz="1800" dirty="0">
              <a:solidFill>
                <a:srgbClr val="0F2C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/>
            <a:endParaRPr lang="fr-CA" sz="1800" b="0" i="0" u="none" strike="noStrike" baseline="0" dirty="0">
              <a:solidFill>
                <a:srgbClr val="0F2C3D"/>
              </a:solidFill>
              <a:latin typeface="Arial" panose="020B060402020202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C4F408E-9176-4A44-8944-622F552C6CA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764389" y="155274"/>
            <a:ext cx="5706711" cy="6037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cap="all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BREF! </a:t>
            </a:r>
          </a:p>
        </p:txBody>
      </p:sp>
      <p:pic>
        <p:nvPicPr>
          <p:cNvPr id="2" name="Image 1" descr="Une image contenant habits, personne, chaussures, intérieur&#10;&#10;Description générée automatiquement">
            <a:extLst>
              <a:ext uri="{FF2B5EF4-FFF2-40B4-BE49-F238E27FC236}">
                <a16:creationId xmlns:a16="http://schemas.microsoft.com/office/drawing/2014/main" id="{7D605E13-1A31-4FC1-6E60-20321E7A81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r="3666" b="8300"/>
          <a:stretch/>
        </p:blipFill>
        <p:spPr>
          <a:xfrm>
            <a:off x="7322112" y="2132494"/>
            <a:ext cx="4626047" cy="259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81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50"/>
          <p:cNvSpPr txBox="1"/>
          <p:nvPr>
            <p:custDataLst>
              <p:tags r:id="rId1"/>
            </p:custDataLst>
          </p:nvPr>
        </p:nvSpPr>
        <p:spPr>
          <a:xfrm>
            <a:off x="612316" y="169580"/>
            <a:ext cx="110997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F2C3D"/>
              </a:buClr>
              <a:buSzPts val="3200"/>
              <a:buFont typeface="Arial"/>
              <a:buNone/>
            </a:pPr>
            <a:r>
              <a:rPr lang="fr-CA" sz="3200" b="1" i="0" u="none" strike="noStrike" cap="none" dirty="0">
                <a:solidFill>
                  <a:srgbClr val="0F2C3D"/>
                </a:solidFill>
                <a:latin typeface="Arial"/>
                <a:ea typeface="Arial"/>
                <a:cs typeface="Arial"/>
                <a:sym typeface="Arial"/>
              </a:rPr>
              <a:t>PROCHAINES ÉTAPES</a:t>
            </a:r>
            <a:endParaRPr lang="fr-CA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62B0E0A-76FF-89DA-8A30-6D2144813BBD}"/>
              </a:ext>
            </a:extLst>
          </p:cNvPr>
          <p:cNvGrpSpPr/>
          <p:nvPr/>
        </p:nvGrpSpPr>
        <p:grpSpPr>
          <a:xfrm>
            <a:off x="1065236" y="1542670"/>
            <a:ext cx="10175389" cy="4561590"/>
            <a:chOff x="1021693" y="2189385"/>
            <a:chExt cx="10175389" cy="4561590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FA5A088D-755E-5FE4-931F-9230FDBEA1BE}"/>
                </a:ext>
              </a:extLst>
            </p:cNvPr>
            <p:cNvGrpSpPr/>
            <p:nvPr>
              <p:custDataLst>
                <p:tags r:id="rId2"/>
              </p:custDataLst>
            </p:nvPr>
          </p:nvGrpSpPr>
          <p:grpSpPr>
            <a:xfrm>
              <a:off x="1021693" y="2964230"/>
              <a:ext cx="10175389" cy="3786745"/>
              <a:chOff x="602836" y="2671166"/>
              <a:chExt cx="10465304" cy="3033792"/>
            </a:xfrm>
          </p:grpSpPr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941916D8-EB01-AEF2-B2E5-86848FDE593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93184" y="2671166"/>
                <a:ext cx="8926588" cy="23675"/>
              </a:xfrm>
              <a:prstGeom prst="line">
                <a:avLst/>
              </a:prstGeom>
              <a:ln w="28575">
                <a:solidFill>
                  <a:srgbClr val="35435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E335D70F-57F3-68A5-DF86-FC0FBE31EB87}"/>
                  </a:ext>
                </a:extLst>
              </p:cNvPr>
              <p:cNvCxnSpPr/>
              <p:nvPr/>
            </p:nvCxnSpPr>
            <p:spPr>
              <a:xfrm>
                <a:off x="1862385" y="4876653"/>
                <a:ext cx="7848000" cy="0"/>
              </a:xfrm>
              <a:prstGeom prst="line">
                <a:avLst/>
              </a:prstGeom>
              <a:ln w="28575">
                <a:solidFill>
                  <a:srgbClr val="35435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E93A8B0D-B12B-5C98-549E-47A5EA116F74}"/>
                  </a:ext>
                </a:extLst>
              </p:cNvPr>
              <p:cNvGrpSpPr/>
              <p:nvPr/>
            </p:nvGrpSpPr>
            <p:grpSpPr>
              <a:xfrm>
                <a:off x="602836" y="3240722"/>
                <a:ext cx="10465304" cy="2464236"/>
                <a:chOff x="602836" y="3240722"/>
                <a:chExt cx="10465304" cy="2464236"/>
              </a:xfrm>
            </p:grpSpPr>
            <p:sp>
              <p:nvSpPr>
                <p:cNvPr id="13" name="Forme libre : forme 12">
                  <a:extLst>
                    <a:ext uri="{FF2B5EF4-FFF2-40B4-BE49-F238E27FC236}">
                      <a16:creationId xmlns:a16="http://schemas.microsoft.com/office/drawing/2014/main" id="{952752E8-6855-8C07-A7C1-2BF4EE92CBF4}"/>
                    </a:ext>
                  </a:extLst>
                </p:cNvPr>
                <p:cNvSpPr/>
                <p:nvPr/>
              </p:nvSpPr>
              <p:spPr>
                <a:xfrm>
                  <a:off x="602836" y="3240722"/>
                  <a:ext cx="10465304" cy="1245802"/>
                </a:xfrm>
                <a:custGeom>
                  <a:avLst/>
                  <a:gdLst>
                    <a:gd name="connsiteX0" fmla="*/ 9153423 w 9153423"/>
                    <a:gd name="connsiteY0" fmla="*/ 0 h 236797"/>
                    <a:gd name="connsiteX1" fmla="*/ 9153423 w 9153423"/>
                    <a:gd name="connsiteY1" fmla="*/ 135498 h 236797"/>
                    <a:gd name="connsiteX2" fmla="*/ 0 w 9153423"/>
                    <a:gd name="connsiteY2" fmla="*/ 135498 h 236797"/>
                    <a:gd name="connsiteX3" fmla="*/ 0 w 9153423"/>
                    <a:gd name="connsiteY3" fmla="*/ 236797 h 236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53423" h="236797">
                      <a:moveTo>
                        <a:pt x="9153423" y="0"/>
                      </a:moveTo>
                      <a:lnTo>
                        <a:pt x="9153423" y="135498"/>
                      </a:lnTo>
                      <a:lnTo>
                        <a:pt x="0" y="135498"/>
                      </a:lnTo>
                      <a:lnTo>
                        <a:pt x="0" y="236797"/>
                      </a:lnTo>
                    </a:path>
                  </a:pathLst>
                </a:custGeom>
                <a:noFill/>
                <a:ln w="31750" cap="rnd">
                  <a:solidFill>
                    <a:srgbClr val="354356"/>
                  </a:solidFill>
                  <a:round/>
                  <a:tailEnd w="sm" len="lg"/>
                </a:ln>
              </p:spPr>
              <p:style>
                <a:lnRef idx="1">
                  <a:scrgbClr r="0" g="0" b="0"/>
                </a:lnRef>
                <a:fillRef idx="0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360479" tIns="116749" rIns="4360478" bIns="116749" numCol="1" spcCol="1270" anchor="ctr" anchorCtr="0">
                  <a:noAutofit/>
                </a:bodyPr>
                <a:lstStyle/>
                <a:p>
                  <a:pPr marL="0" lvl="0" indent="0" algn="ctr" defTabSz="622300">
                    <a:spcBef>
                      <a:spcPts val="300"/>
                    </a:spcBef>
                    <a:spcAft>
                      <a:spcPts val="300"/>
                    </a:spcAft>
                    <a:buNone/>
                  </a:pPr>
                  <a:endParaRPr lang="fr-FR" sz="1050" kern="1200">
                    <a:solidFill>
                      <a:srgbClr val="0F2C3D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Rectangle : coins arrondis 15">
                  <a:extLst>
                    <a:ext uri="{FF2B5EF4-FFF2-40B4-BE49-F238E27FC236}">
                      <a16:creationId xmlns:a16="http://schemas.microsoft.com/office/drawing/2014/main" id="{06ED8D05-8698-D9E3-35C8-6E2602A2DCC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683256" y="4359851"/>
                  <a:ext cx="2692944" cy="1345107"/>
                </a:xfrm>
                <a:prstGeom prst="roundRect">
                  <a:avLst/>
                </a:prstGeom>
                <a:solidFill>
                  <a:srgbClr val="A2D4F4"/>
                </a:solidFill>
                <a:ln w="76200">
                  <a:solidFill>
                    <a:schemeClr val="tx1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62517" tIns="162517" rIns="162517" bIns="162517" numCol="1" spcCol="1270" anchor="ctr" anchorCtr="0">
                  <a:noAutofit/>
                </a:bodyPr>
                <a:lstStyle/>
                <a:p>
                  <a:pPr marL="0" lvl="0" indent="0" algn="ctr" defTabSz="622300" rtl="0">
                    <a:spcBef>
                      <a:spcPts val="300"/>
                    </a:spcBef>
                    <a:spcAft>
                      <a:spcPts val="300"/>
                    </a:spcAft>
                    <a:buNone/>
                  </a:pPr>
                  <a:r>
                    <a:rPr lang="fr-FR" sz="1600" b="1" i="0" kern="1200" dirty="0">
                      <a:solidFill>
                        <a:srgbClr val="0F2C3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ADOPTER</a:t>
                  </a:r>
                </a:p>
                <a:p>
                  <a:pPr marL="0" lvl="0" indent="0" algn="ctr" defTabSz="622300" rtl="0">
                    <a:spcBef>
                      <a:spcPts val="300"/>
                    </a:spcBef>
                    <a:spcAft>
                      <a:spcPts val="300"/>
                    </a:spcAft>
                    <a:buNone/>
                  </a:pPr>
                  <a:r>
                    <a:rPr lang="fr-FR" sz="1600" kern="1200" dirty="0">
                      <a:solidFill>
                        <a:srgbClr val="0F2C3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par règlement le</a:t>
                  </a:r>
                  <a:br>
                    <a:rPr lang="fr-FR" sz="1600" b="1" i="0" kern="1200" dirty="0">
                      <a:solidFill>
                        <a:srgbClr val="0F2C3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fr-FR" sz="1600" b="0" i="0" kern="1200" dirty="0">
                      <a:solidFill>
                        <a:srgbClr val="0F2C3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PMGMR 2024-2031 au conseil de la CMQuébec</a:t>
                  </a:r>
                </a:p>
                <a:p>
                  <a:pPr lvl="0" algn="ctr" defTabSz="622300" rtl="0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fr-FR" sz="1600" i="0" kern="1200" dirty="0">
                      <a:solidFill>
                        <a:srgbClr val="0F2C3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 Janvier-Février 2024-</a:t>
                  </a:r>
                </a:p>
              </p:txBody>
            </p:sp>
          </p:grp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73E35B8-A886-8936-83D0-B80D0DD6E831}"/>
                </a:ext>
              </a:extLst>
            </p:cNvPr>
            <p:cNvSpPr>
              <a:spLocks/>
            </p:cNvSpPr>
            <p:nvPr/>
          </p:nvSpPr>
          <p:spPr>
            <a:xfrm>
              <a:off x="4989075" y="2189385"/>
              <a:ext cx="2445477" cy="1685391"/>
            </a:xfrm>
            <a:prstGeom prst="rect">
              <a:avLst/>
            </a:prstGeom>
            <a:solidFill>
              <a:srgbClr val="FAE491"/>
            </a:solidFill>
            <a:ln w="3175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marL="0" lvl="0" indent="0" algn="ctr" defTabSz="622300">
                <a:spcBef>
                  <a:spcPts val="300"/>
                </a:spcBef>
                <a:spcAft>
                  <a:spcPts val="300"/>
                </a:spcAft>
                <a:buNone/>
              </a:pPr>
              <a:r>
                <a:rPr lang="fr-CA" sz="1600" b="1" kern="1200" dirty="0">
                  <a:solidFill>
                    <a:srgbClr val="0F2C3C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ANALYSER</a:t>
              </a:r>
            </a:p>
            <a:p>
              <a:pPr marL="0" lvl="0" indent="0" algn="ctr" defTabSz="622300">
                <a:spcBef>
                  <a:spcPts val="300"/>
                </a:spcBef>
                <a:spcAft>
                  <a:spcPts val="300"/>
                </a:spcAft>
                <a:buNone/>
              </a:pPr>
              <a:r>
                <a:rPr lang="fr-CA" sz="1600" kern="1200" dirty="0">
                  <a:solidFill>
                    <a:srgbClr val="0F2C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PMGMR et rapport de consultation par RECYC-QUÉBEC</a:t>
              </a:r>
            </a:p>
            <a:p>
              <a:pPr marL="0" lvl="0" indent="0" algn="ctr" defTabSz="622300">
                <a:spcBef>
                  <a:spcPts val="300"/>
                </a:spcBef>
                <a:spcAft>
                  <a:spcPts val="300"/>
                </a:spcAft>
                <a:buNone/>
              </a:pPr>
              <a:r>
                <a:rPr lang="fr-CA" sz="1600" kern="1200" dirty="0">
                  <a:solidFill>
                    <a:srgbClr val="0F2C3C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 Octobre à décembre 2023 -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E8DDBDF-3BE5-92FF-1E59-FF1EBF482B97}"/>
              </a:ext>
            </a:extLst>
          </p:cNvPr>
          <p:cNvSpPr>
            <a:spLocks/>
          </p:cNvSpPr>
          <p:nvPr/>
        </p:nvSpPr>
        <p:spPr>
          <a:xfrm>
            <a:off x="9053588" y="1466105"/>
            <a:ext cx="2445477" cy="1678948"/>
          </a:xfrm>
          <a:prstGeom prst="rect">
            <a:avLst/>
          </a:prstGeom>
          <a:solidFill>
            <a:srgbClr val="A2D4F4"/>
          </a:solidFill>
          <a:ln w="3175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0" vert="horz" wrap="square" lIns="99568" tIns="99568" rIns="99568" bIns="99568" numCol="1" spcCol="1270" anchor="ctr" anchorCtr="0">
            <a:noAutofit/>
          </a:bodyPr>
          <a:lstStyle/>
          <a:p>
            <a:pPr marL="0" lvl="0" indent="0" algn="ctr" defTabSz="622300">
              <a:spcBef>
                <a:spcPts val="300"/>
              </a:spcBef>
              <a:spcAft>
                <a:spcPts val="300"/>
              </a:spcAft>
              <a:buNone/>
            </a:pPr>
            <a:r>
              <a:rPr lang="fr-CA" sz="1600" b="1" cap="all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Effectuer</a:t>
            </a:r>
            <a:r>
              <a:rPr lang="fr-CA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 algn="ctr" defTabSz="622300">
              <a:spcBef>
                <a:spcPts val="300"/>
              </a:spcBef>
              <a:spcAft>
                <a:spcPts val="300"/>
              </a:spcAft>
              <a:buNone/>
            </a:pPr>
            <a:r>
              <a:rPr lang="fr-CA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modifications demandées par RECYC-QUÉBEC advenant avis de non-conformité </a:t>
            </a:r>
          </a:p>
          <a:p>
            <a:pPr marL="0" lvl="0" indent="0" algn="ctr" defTabSz="622300">
              <a:spcBef>
                <a:spcPts val="300"/>
              </a:spcBef>
              <a:spcAft>
                <a:spcPts val="300"/>
              </a:spcAft>
              <a:buNone/>
            </a:pPr>
            <a:r>
              <a:rPr lang="fr-CA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 applicable)</a:t>
            </a:r>
            <a:endParaRPr lang="fr-CA" sz="1400" kern="1200" dirty="0">
              <a:solidFill>
                <a:srgbClr val="0F2C3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B08576-FD8D-CA3D-2B53-7D2FD58A4BEA}"/>
              </a:ext>
            </a:extLst>
          </p:cNvPr>
          <p:cNvSpPr>
            <a:spLocks/>
          </p:cNvSpPr>
          <p:nvPr/>
        </p:nvSpPr>
        <p:spPr>
          <a:xfrm>
            <a:off x="612316" y="4425312"/>
            <a:ext cx="2271213" cy="1678948"/>
          </a:xfrm>
          <a:prstGeom prst="rect">
            <a:avLst/>
          </a:prstGeom>
          <a:solidFill>
            <a:srgbClr val="FAE491"/>
          </a:solidFill>
          <a:ln w="3175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0" vert="horz" wrap="square" lIns="99568" tIns="99568" rIns="99568" bIns="99568" numCol="1" spcCol="1270" anchor="ctr" anchorCtr="0">
            <a:noAutofit/>
          </a:bodyPr>
          <a:lstStyle/>
          <a:p>
            <a:pPr marL="0" lvl="0" indent="0" algn="ctr" defTabSz="622300">
              <a:spcBef>
                <a:spcPts val="300"/>
              </a:spcBef>
              <a:spcAft>
                <a:spcPts val="300"/>
              </a:spcAft>
              <a:buNone/>
            </a:pPr>
            <a:r>
              <a:rPr lang="fr-CA" sz="1600" b="1" cap="all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ANALYSer</a:t>
            </a:r>
            <a:endParaRPr lang="fr-CA" sz="1600" b="1" cap="all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defTabSz="622300">
              <a:spcBef>
                <a:spcPts val="300"/>
              </a:spcBef>
              <a:spcAft>
                <a:spcPts val="300"/>
              </a:spcAft>
              <a:buNone/>
            </a:pPr>
            <a:r>
              <a:rPr lang="fr-CA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CA" sz="1600" baseline="30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CA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version du PMGMR révisé par RECYC-QUÉBEC</a:t>
            </a:r>
            <a:endParaRPr lang="fr-CA" sz="1400" kern="1200" dirty="0">
              <a:solidFill>
                <a:srgbClr val="0F2C3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436796-74D0-1DAC-AFCB-EF9DA036F3A8}"/>
              </a:ext>
            </a:extLst>
          </p:cNvPr>
          <p:cNvSpPr>
            <a:spLocks/>
          </p:cNvSpPr>
          <p:nvPr/>
        </p:nvSpPr>
        <p:spPr>
          <a:xfrm>
            <a:off x="612316" y="1540018"/>
            <a:ext cx="2489339" cy="1554995"/>
          </a:xfrm>
          <a:prstGeom prst="rect">
            <a:avLst/>
          </a:prstGeom>
          <a:solidFill>
            <a:srgbClr val="A2D4F4"/>
          </a:solidFill>
          <a:ln w="3175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0" vert="horz" wrap="square" lIns="99568" tIns="99568" rIns="99568" bIns="99568" numCol="1" spcCol="1270" anchor="ctr" anchorCtr="0">
            <a:noAutofit/>
          </a:bodyPr>
          <a:lstStyle/>
          <a:p>
            <a:pPr marL="0" lvl="0" indent="0" algn="ctr" defTabSz="622300">
              <a:spcBef>
                <a:spcPts val="300"/>
              </a:spcBef>
              <a:spcAft>
                <a:spcPts val="300"/>
              </a:spcAft>
              <a:buNone/>
            </a:pPr>
            <a:r>
              <a:rPr lang="fr-CA" sz="1600" b="1" kern="1200" dirty="0">
                <a:solidFill>
                  <a:srgbClr val="0F2C3C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ADOPTER</a:t>
            </a:r>
          </a:p>
          <a:p>
            <a:pPr marL="0" lvl="0" indent="0" algn="ctr" defTabSz="622300">
              <a:spcBef>
                <a:spcPts val="300"/>
              </a:spcBef>
              <a:spcAft>
                <a:spcPts val="300"/>
              </a:spcAft>
              <a:buNone/>
            </a:pPr>
            <a:r>
              <a:rPr lang="fr-CA" sz="1600" kern="1200" dirty="0">
                <a:solidFill>
                  <a:srgbClr val="0F2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CA" sz="1600" kern="1200" dirty="0">
                <a:solidFill>
                  <a:srgbClr val="0F2C3C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apport de consultation et PMGMR modifié </a:t>
            </a:r>
          </a:p>
          <a:p>
            <a:pPr marL="0" lvl="0" indent="0" algn="ctr" defTabSz="622300">
              <a:spcBef>
                <a:spcPts val="300"/>
              </a:spcBef>
              <a:spcAft>
                <a:spcPts val="300"/>
              </a:spcAft>
              <a:buNone/>
            </a:pPr>
            <a:r>
              <a:rPr lang="fr-CA" sz="1600" kern="1200" dirty="0">
                <a:solidFill>
                  <a:srgbClr val="0F2C3C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- 19 </a:t>
            </a:r>
            <a:r>
              <a:rPr lang="fr-CA" sz="1600" dirty="0">
                <a:solidFill>
                  <a:srgbClr val="0F2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Octobre</a:t>
            </a:r>
            <a:r>
              <a:rPr lang="fr-CA" sz="1600" kern="1200" dirty="0">
                <a:solidFill>
                  <a:srgbClr val="0F2C3C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2023 -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9BB8DAE-A58A-BC84-65AD-3798A5F7A4CE}"/>
              </a:ext>
            </a:extLst>
          </p:cNvPr>
          <p:cNvSpPr>
            <a:spLocks/>
          </p:cNvSpPr>
          <p:nvPr/>
        </p:nvSpPr>
        <p:spPr>
          <a:xfrm>
            <a:off x="8880722" y="4382420"/>
            <a:ext cx="2618343" cy="1678948"/>
          </a:xfrm>
          <a:prstGeom prst="roundRect">
            <a:avLst/>
          </a:prstGeom>
          <a:solidFill>
            <a:srgbClr val="A2D4F4"/>
          </a:solidFill>
          <a:ln w="31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2517" tIns="162517" rIns="162517" bIns="162517" numCol="1" spcCol="1270" anchor="ctr" anchorCtr="0">
            <a:noAutofit/>
          </a:bodyPr>
          <a:lstStyle/>
          <a:p>
            <a:pPr marL="0" lvl="0" indent="0" algn="ctr" defTabSz="622300" rtl="0">
              <a:spcBef>
                <a:spcPts val="300"/>
              </a:spcBef>
              <a:spcAft>
                <a:spcPts val="300"/>
              </a:spcAft>
              <a:buNone/>
            </a:pPr>
            <a:r>
              <a:rPr lang="fr-FR" sz="1600" b="1" i="0" kern="1200" dirty="0">
                <a:solidFill>
                  <a:srgbClr val="0F2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DÉBUTER</a:t>
            </a:r>
          </a:p>
          <a:p>
            <a:pPr marL="0" lvl="0" indent="0" algn="ctr" defTabSz="622300" rtl="0">
              <a:spcBef>
                <a:spcPts val="300"/>
              </a:spcBef>
              <a:spcAft>
                <a:spcPts val="300"/>
              </a:spcAft>
              <a:buNone/>
            </a:pPr>
            <a:r>
              <a:rPr lang="fr-FR" sz="1600" i="0" dirty="0">
                <a:solidFill>
                  <a:srgbClr val="0F2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Mise en œ</a:t>
            </a:r>
            <a:r>
              <a:rPr lang="fr-FR" sz="1600" dirty="0">
                <a:solidFill>
                  <a:srgbClr val="0F2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uvre du</a:t>
            </a:r>
            <a:br>
              <a:rPr lang="fr-FR" sz="1600" b="1" i="0" kern="1200" dirty="0">
                <a:solidFill>
                  <a:srgbClr val="0F2C3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b="0" i="0" kern="1200" dirty="0">
                <a:solidFill>
                  <a:srgbClr val="0F2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PMGMR 2024-2031</a:t>
            </a:r>
          </a:p>
          <a:p>
            <a:pPr lvl="0" algn="ctr" defTabSz="622300" rtl="0">
              <a:spcBef>
                <a:spcPts val="300"/>
              </a:spcBef>
              <a:spcAft>
                <a:spcPts val="300"/>
              </a:spcAft>
            </a:pPr>
            <a:r>
              <a:rPr lang="fr-FR" sz="1600" i="0" kern="1200" dirty="0">
                <a:solidFill>
                  <a:srgbClr val="0F2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Janvier-Février 2024-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12D360-8364-4C9B-8D2A-8894FC3AB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1353755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9004CA-0CBF-8B90-20F6-CD01889664F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20000" y="1467760"/>
            <a:ext cx="5884000" cy="4546960"/>
          </a:xfrm>
        </p:spPr>
        <p:txBody>
          <a:bodyPr>
            <a:noAutofit/>
          </a:bodyPr>
          <a:lstStyle/>
          <a:p>
            <a:pPr marL="360363" indent="-3603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fr-CA" b="1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CMQuébec:</a:t>
            </a:r>
          </a:p>
          <a:p>
            <a:pPr marL="817563" lvl="1" indent="-3603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fr-CA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Compétence sur la planification des matières résiduelles – </a:t>
            </a:r>
            <a:r>
              <a:rPr lang="fr-CA" i="1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excluant Lévis</a:t>
            </a:r>
          </a:p>
          <a:p>
            <a:pPr marL="817563" lvl="1" indent="-3603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fr-CA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Obligation d’élaborer et de maintenir en vigueur un PMGMR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Obligations légales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Réviser aux 7 ans le PMGMR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Adopter un projet de PMGMR à la 5</a:t>
            </a:r>
            <a:r>
              <a:rPr lang="fr-CA" baseline="30000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CA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année de l’entrée en vigueur du plan – </a:t>
            </a:r>
            <a:r>
              <a:rPr lang="fr-CA" i="1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Adopté le 20 janvier 2022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Consulter et élaborer un rapport de consultation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b="1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Adopter le PMGMR modifié et le rapport de consultation et le transmettre à RECYC-QUÉBEC pour analyse de conformité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34E9872-0CA8-CA5A-D6F1-9784B4A5F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917659"/>
            <a:ext cx="5101811" cy="443198"/>
          </a:xfrm>
        </p:spPr>
        <p:txBody>
          <a:bodyPr>
            <a:normAutofit fontScale="90000"/>
          </a:bodyPr>
          <a:lstStyle/>
          <a:p>
            <a:r>
              <a:rPr lang="fr-CA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3C544A9-DC0C-4A65-BCE5-D3B7044E8520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fontScale="62500" lnSpcReduction="20000"/>
          </a:bodyPr>
          <a:lstStyle/>
          <a:p>
            <a:endParaRPr lang="fr-CA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95679967-1EF3-A4C9-1192-2DF3E73F64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75"/>
          <a:stretch/>
        </p:blipFill>
        <p:spPr>
          <a:xfrm>
            <a:off x="7369521" y="564949"/>
            <a:ext cx="4419118" cy="559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54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920B85C-8764-4017-9560-5ABCEE656EE5}"/>
              </a:ext>
            </a:extLst>
          </p:cNvPr>
          <p:cNvSpPr>
            <a:spLocks noGrp="1"/>
          </p:cNvSpPr>
          <p:nvPr>
            <p:ph type="body" idx="16"/>
            <p:custDataLst>
              <p:tags r:id="rId1"/>
            </p:custDataLst>
          </p:nvPr>
        </p:nvSpPr>
        <p:spPr>
          <a:xfrm>
            <a:off x="758691" y="468000"/>
            <a:ext cx="6259286" cy="19389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fr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D31E109-7161-4A0A-84E9-FCD2077E00F8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720000" y="1188000"/>
            <a:ext cx="9031698" cy="49859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CA" sz="3200" dirty="0">
                <a:solidFill>
                  <a:srgbClr val="0F2C3D"/>
                </a:solidFill>
              </a:rPr>
              <a:t>ÉTAPES DE LA RÉVISION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1D35276-387F-4381-A958-168FABC067D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551433" y="1939985"/>
            <a:ext cx="11376893" cy="4037829"/>
            <a:chOff x="364207" y="1922883"/>
            <a:chExt cx="11538398" cy="3618093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01E6ED76-525E-4220-A1D7-8DC299B1E264}"/>
                </a:ext>
              </a:extLst>
            </p:cNvPr>
            <p:cNvCxnSpPr/>
            <p:nvPr/>
          </p:nvCxnSpPr>
          <p:spPr>
            <a:xfrm>
              <a:off x="2172000" y="2686639"/>
              <a:ext cx="7848000" cy="0"/>
            </a:xfrm>
            <a:prstGeom prst="line">
              <a:avLst/>
            </a:prstGeom>
            <a:ln w="28575">
              <a:solidFill>
                <a:srgbClr val="3543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0752954B-0CE3-4430-BA43-ED1E84721233}"/>
                </a:ext>
              </a:extLst>
            </p:cNvPr>
            <p:cNvCxnSpPr>
              <a:cxnSpLocks/>
            </p:cNvCxnSpPr>
            <p:nvPr/>
          </p:nvCxnSpPr>
          <p:spPr>
            <a:xfrm>
              <a:off x="1862385" y="4876653"/>
              <a:ext cx="8288008" cy="0"/>
            </a:xfrm>
            <a:prstGeom prst="line">
              <a:avLst/>
            </a:prstGeom>
            <a:ln w="28575">
              <a:solidFill>
                <a:srgbClr val="3543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E3D486-AD7D-408C-B089-815F6287501B}"/>
                </a:ext>
              </a:extLst>
            </p:cNvPr>
            <p:cNvSpPr>
              <a:spLocks/>
            </p:cNvSpPr>
            <p:nvPr/>
          </p:nvSpPr>
          <p:spPr>
            <a:xfrm>
              <a:off x="367615" y="1922885"/>
              <a:ext cx="1872000" cy="1512000"/>
            </a:xfrm>
            <a:prstGeom prst="rect">
              <a:avLst/>
            </a:prstGeom>
            <a:solidFill>
              <a:srgbClr val="EADED3"/>
            </a:soli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marL="0" lvl="0" indent="0" algn="ctr" defTabSz="622300" rtl="0">
                <a:spcBef>
                  <a:spcPts val="300"/>
                </a:spcBef>
                <a:spcAft>
                  <a:spcPts val="300"/>
                </a:spcAft>
                <a:buNone/>
              </a:pPr>
              <a:r>
                <a:rPr lang="fr-FR" sz="1400" b="1" i="0" kern="1200" dirty="0">
                  <a:solidFill>
                    <a:srgbClr val="0F2C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ADOPTER</a:t>
              </a:r>
            </a:p>
            <a:p>
              <a:pPr marL="0" lvl="0" indent="0" algn="ctr" defTabSz="622300" rtl="0">
                <a:spcBef>
                  <a:spcPts val="300"/>
                </a:spcBef>
                <a:spcAft>
                  <a:spcPts val="300"/>
                </a:spcAft>
                <a:buNone/>
              </a:pPr>
              <a:r>
                <a:rPr lang="fr-FR" sz="1400" dirty="0">
                  <a:solidFill>
                    <a:srgbClr val="0F2C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</a:t>
              </a:r>
              <a:r>
                <a:rPr lang="fr-FR" sz="1400" b="0" i="0" kern="1200" dirty="0">
                  <a:solidFill>
                    <a:srgbClr val="0F2C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projet de PMGMR révisé au conseil de la CMQuébec</a:t>
              </a:r>
            </a:p>
            <a:p>
              <a:pPr marL="0" lvl="0" indent="0" algn="ctr" defTabSz="622300" rtl="0">
                <a:spcBef>
                  <a:spcPts val="300"/>
                </a:spcBef>
                <a:spcAft>
                  <a:spcPts val="300"/>
                </a:spcAft>
                <a:buNone/>
              </a:pPr>
              <a:r>
                <a:rPr lang="fr-FR" sz="1400" i="0" kern="1200" dirty="0">
                  <a:solidFill>
                    <a:srgbClr val="0F2C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- 20 Janvier 2022 -</a:t>
              </a:r>
              <a:endParaRPr lang="fr-FR" sz="1000" i="0" kern="1200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2D40E6AE-9374-4F90-8BDB-B9E7516C6234}"/>
                </a:ext>
              </a:extLst>
            </p:cNvPr>
            <p:cNvGrpSpPr/>
            <p:nvPr/>
          </p:nvGrpSpPr>
          <p:grpSpPr>
            <a:xfrm>
              <a:off x="364207" y="1922883"/>
              <a:ext cx="11538398" cy="3618093"/>
              <a:chOff x="364207" y="1922883"/>
              <a:chExt cx="11538398" cy="3618093"/>
            </a:xfrm>
          </p:grpSpPr>
          <p:sp>
            <p:nvSpPr>
              <p:cNvPr id="9" name="Forme libre : forme 8">
                <a:extLst>
                  <a:ext uri="{FF2B5EF4-FFF2-40B4-BE49-F238E27FC236}">
                    <a16:creationId xmlns:a16="http://schemas.microsoft.com/office/drawing/2014/main" id="{19B7156E-6ED3-4E50-9363-7FD9268D197F}"/>
                  </a:ext>
                </a:extLst>
              </p:cNvPr>
              <p:cNvSpPr/>
              <p:nvPr/>
            </p:nvSpPr>
            <p:spPr>
              <a:xfrm>
                <a:off x="1303615" y="2606189"/>
                <a:ext cx="9781953" cy="2251377"/>
              </a:xfrm>
              <a:custGeom>
                <a:avLst/>
                <a:gdLst>
                  <a:gd name="connsiteX0" fmla="*/ 9153423 w 9153423"/>
                  <a:gd name="connsiteY0" fmla="*/ 0 h 236797"/>
                  <a:gd name="connsiteX1" fmla="*/ 9153423 w 9153423"/>
                  <a:gd name="connsiteY1" fmla="*/ 135498 h 236797"/>
                  <a:gd name="connsiteX2" fmla="*/ 0 w 9153423"/>
                  <a:gd name="connsiteY2" fmla="*/ 135498 h 236797"/>
                  <a:gd name="connsiteX3" fmla="*/ 0 w 9153423"/>
                  <a:gd name="connsiteY3" fmla="*/ 236797 h 236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53423" h="236797">
                    <a:moveTo>
                      <a:pt x="9153423" y="0"/>
                    </a:moveTo>
                    <a:lnTo>
                      <a:pt x="9153423" y="135498"/>
                    </a:lnTo>
                    <a:lnTo>
                      <a:pt x="0" y="135498"/>
                    </a:lnTo>
                    <a:lnTo>
                      <a:pt x="0" y="236797"/>
                    </a:lnTo>
                  </a:path>
                </a:pathLst>
              </a:custGeom>
              <a:noFill/>
              <a:ln w="31750" cap="rnd">
                <a:solidFill>
                  <a:srgbClr val="354356"/>
                </a:solidFill>
                <a:round/>
                <a:tailEnd w="sm" len="lg"/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360479" tIns="116749" rIns="4360478" bIns="116749" numCol="1" spcCol="1270" anchor="ctr" anchorCtr="0">
                <a:noAutofit/>
              </a:bodyPr>
              <a:lstStyle/>
              <a:p>
                <a:pPr marL="0" lvl="0" indent="0" algn="ctr" defTabSz="62230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 lang="fr-FR" sz="1050" kern="1200">
                  <a:solidFill>
                    <a:srgbClr val="0F2C3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AA9ABA3-6981-49BB-81D2-F70B4B3077C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813103" y="1940270"/>
                <a:ext cx="1872000" cy="1512000"/>
              </a:xfrm>
              <a:prstGeom prst="rect">
                <a:avLst/>
              </a:prstGeom>
              <a:solidFill>
                <a:srgbClr val="FAE491"/>
              </a:solidFill>
              <a:ln w="38100">
                <a:noFill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spcFirstLastPara="0" vert="horz" wrap="square" lIns="99568" tIns="99568" rIns="99568" bIns="99568" numCol="1" spcCol="1270" anchor="ctr" anchorCtr="0">
                <a:noAutofit/>
              </a:bodyPr>
              <a:lstStyle/>
              <a:p>
                <a:pPr marL="0" lvl="0" indent="0" algn="ctr" defTabSz="622300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r>
                  <a:rPr lang="fr-FR" sz="1400" b="1" i="0" kern="1200" dirty="0">
                    <a:solidFill>
                      <a:srgbClr val="0F2C3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 </a:t>
                </a:r>
                <a:r>
                  <a:rPr lang="fr-CA" sz="1400" b="1" dirty="0">
                    <a:solidFill>
                      <a:srgbClr val="0F2C3D"/>
                    </a:solidFill>
                    <a:latin typeface="Arial" panose="020B0604020202020204" pitchFamily="34" charset="0"/>
                    <a:ea typeface="+mn-lt"/>
                    <a:cs typeface="Arial" panose="020B0604020202020204" pitchFamily="34" charset="0"/>
                  </a:rPr>
                  <a:t>PRÉPARER</a:t>
                </a:r>
              </a:p>
              <a:p>
                <a:pPr marL="0" lvl="0" indent="0" algn="ctr" defTabSz="622300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r>
                  <a:rPr lang="fr-CA" sz="1400" b="0" dirty="0">
                    <a:solidFill>
                      <a:srgbClr val="0F2C3D"/>
                    </a:solidFill>
                    <a:latin typeface="Arial" panose="020B0604020202020204" pitchFamily="34" charset="0"/>
                    <a:ea typeface="+mn-lt"/>
                    <a:cs typeface="Arial" panose="020B0604020202020204" pitchFamily="34" charset="0"/>
                  </a:rPr>
                  <a:t>Les documents vulgarisés du projet de PMGMR</a:t>
                </a:r>
                <a:endParaRPr lang="fr-FR" sz="1400" i="0" kern="1200" dirty="0">
                  <a:solidFill>
                    <a:srgbClr val="0F2C3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0E6BCA1-DA72-4C36-93F8-9F4137F1C67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58591" y="1930638"/>
                <a:ext cx="1872000" cy="1512000"/>
              </a:xfrm>
              <a:prstGeom prst="rect">
                <a:avLst/>
              </a:prstGeom>
              <a:solidFill>
                <a:srgbClr val="FAE491"/>
              </a:solidFill>
              <a:ln>
                <a:noFill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spcFirstLastPara="0" vert="horz" wrap="square" lIns="99568" tIns="99568" rIns="99568" bIns="99568" numCol="1" spcCol="1270" anchor="ctr" anchorCtr="0">
                <a:noAutofit/>
              </a:bodyPr>
              <a:lstStyle/>
              <a:p>
                <a:pPr algn="ctr" defTabSz="62230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1400" b="1" i="0" kern="1200" dirty="0">
                    <a:solidFill>
                      <a:srgbClr val="0F2C3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 </a:t>
                </a:r>
                <a:r>
                  <a:rPr lang="fr-CA" sz="1400" b="1" dirty="0">
                    <a:solidFill>
                      <a:srgbClr val="0F2C3D"/>
                    </a:solidFill>
                    <a:latin typeface="Arial" panose="020B0604020202020204" pitchFamily="34" charset="0"/>
                    <a:ea typeface="+mn-lt"/>
                    <a:cs typeface="Arial" panose="020B0604020202020204" pitchFamily="34" charset="0"/>
                  </a:rPr>
                  <a:t>ANNONCER</a:t>
                </a:r>
              </a:p>
              <a:p>
                <a:pPr algn="ctr" defTabSz="62230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CA" sz="1400" b="0" dirty="0">
                    <a:solidFill>
                      <a:srgbClr val="0F2C3D"/>
                    </a:solidFill>
                    <a:latin typeface="Arial" panose="020B0604020202020204" pitchFamily="34" charset="0"/>
                    <a:ea typeface="+mn-lt"/>
                    <a:cs typeface="Arial" panose="020B0604020202020204" pitchFamily="34" charset="0"/>
                  </a:rPr>
                  <a:t>la tenue de l’assemblée publique et des consultations publiques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8E02D66-C262-4B20-833A-13E677826D6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682357" y="1922884"/>
                <a:ext cx="1872000" cy="1512000"/>
              </a:xfrm>
              <a:prstGeom prst="rect">
                <a:avLst/>
              </a:prstGeom>
              <a:solidFill>
                <a:srgbClr val="FAE491"/>
              </a:solidFill>
              <a:ln>
                <a:noFill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spcFirstLastPara="0" vert="horz" wrap="square" lIns="99568" tIns="99568" rIns="99568" bIns="99568" numCol="1" spcCol="1270" anchor="ctr" anchorCtr="0">
                <a:noAutofit/>
              </a:bodyPr>
              <a:lstStyle/>
              <a:p>
                <a:pPr marL="0" indent="0" algn="ctr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None/>
                </a:pPr>
                <a:r>
                  <a:rPr lang="fr-FR" sz="1400" b="1" i="0" kern="1200" dirty="0">
                    <a:solidFill>
                      <a:srgbClr val="0F2C3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RECEVOIR</a:t>
                </a:r>
              </a:p>
              <a:p>
                <a:pPr marL="0" indent="0" algn="ctr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None/>
                </a:pPr>
                <a:r>
                  <a:rPr lang="fr-CA" sz="1400" b="0" dirty="0">
                    <a:solidFill>
                      <a:srgbClr val="0F2C3D"/>
                    </a:solidFill>
                    <a:latin typeface="Arial" panose="020B0604020202020204" pitchFamily="34" charset="0"/>
                    <a:ea typeface="+mn-lt"/>
                    <a:cs typeface="Arial" panose="020B0604020202020204" pitchFamily="34" charset="0"/>
                  </a:rPr>
                  <a:t>les mémoires sur le projet de PMGMR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CA" sz="1400" dirty="0">
                    <a:solidFill>
                      <a:srgbClr val="0F2C3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Décembre 2022 à février 2023 -</a:t>
                </a:r>
                <a:r>
                  <a:rPr lang="fr-FR" sz="1400" b="1" i="0" kern="1200" dirty="0">
                    <a:solidFill>
                      <a:srgbClr val="0F2C3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AEC1313-E919-4836-A6F6-D39103A422D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020000" y="1922883"/>
                <a:ext cx="1872000" cy="1512000"/>
              </a:xfrm>
              <a:prstGeom prst="rect">
                <a:avLst/>
              </a:prstGeom>
              <a:solidFill>
                <a:srgbClr val="FAE491"/>
              </a:solidFill>
              <a:ln>
                <a:noFill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spcFirstLastPara="0" vert="horz" wrap="square" lIns="99568" tIns="99568" rIns="99568" bIns="99568" numCol="1" spcCol="1270" anchor="ctr" anchorCtr="0">
                <a:noAutofit/>
              </a:bodyPr>
              <a:lstStyle/>
              <a:p>
                <a:pPr marL="0" indent="0" algn="ctr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None/>
                </a:pPr>
                <a:r>
                  <a:rPr lang="fr-FR" sz="1400" b="1" i="0" kern="1200" dirty="0">
                    <a:solidFill>
                      <a:srgbClr val="0F2C3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 </a:t>
                </a:r>
                <a:r>
                  <a:rPr lang="fr-CA" sz="1400" b="1" kern="1200" dirty="0">
                    <a:solidFill>
                      <a:srgbClr val="0F2C3D"/>
                    </a:solidFill>
                    <a:effectLst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TENIR </a:t>
                </a:r>
              </a:p>
              <a:p>
                <a:pPr marL="0" lvl="0" indent="0" algn="ctr" defTabSz="62230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r>
                  <a:rPr lang="fr-CA" sz="1400" kern="1200" dirty="0">
                    <a:solidFill>
                      <a:srgbClr val="0F2C3D"/>
                    </a:solidFill>
                    <a:effectLst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les consultations publiques et l’assemblée publique</a:t>
                </a:r>
              </a:p>
              <a:p>
                <a:pPr marL="0" lvl="0" indent="0" algn="ctr" defTabSz="62230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r>
                  <a:rPr lang="fr-CA" sz="1400" dirty="0">
                    <a:solidFill>
                      <a:srgbClr val="0F2C3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Novembre 2022 à mars 2023 -</a:t>
                </a:r>
                <a:endParaRPr lang="fr-CA" sz="1400" kern="1200" dirty="0">
                  <a:solidFill>
                    <a:srgbClr val="0F2C3D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B82C7CB-0A28-4655-9796-CE956006DB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4207" y="4240235"/>
                <a:ext cx="1863539" cy="1269533"/>
              </a:xfrm>
              <a:prstGeom prst="rect">
                <a:avLst/>
              </a:prstGeom>
              <a:solidFill>
                <a:srgbClr val="FAE491"/>
              </a:solidFill>
              <a:ln>
                <a:noFill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spcFirstLastPara="0" vert="horz" wrap="square" lIns="99568" tIns="99568" rIns="99568" bIns="99568" numCol="1" spcCol="1270" anchor="ctr" anchorCtr="0">
                <a:noAutofit/>
              </a:bodyPr>
              <a:lstStyle/>
              <a:p>
                <a:pPr marL="0" lvl="0" indent="0" algn="ctr" defTabSz="622300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r>
                  <a:rPr lang="fr-FR" sz="1400" b="1" i="0" kern="1200" dirty="0">
                    <a:solidFill>
                      <a:srgbClr val="0F2C3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6. </a:t>
                </a:r>
                <a:r>
                  <a:rPr lang="fr-CA" sz="1400" b="1" kern="1200" dirty="0">
                    <a:solidFill>
                      <a:srgbClr val="0F2C3D"/>
                    </a:solidFill>
                    <a:effectLst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RÉDIGER </a:t>
                </a:r>
              </a:p>
              <a:p>
                <a:pPr marL="0" lvl="0" indent="0" algn="ctr" defTabSz="622300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r>
                  <a:rPr lang="fr-CA" sz="1400" kern="1200" dirty="0">
                    <a:solidFill>
                      <a:srgbClr val="0F2C3D"/>
                    </a:solidFill>
                    <a:effectLst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le rapport de consultation publique</a:t>
                </a:r>
                <a:endParaRPr lang="fr-FR" sz="1400" i="0" kern="1200" dirty="0">
                  <a:solidFill>
                    <a:srgbClr val="0F2C3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92A8F09-6BD4-438C-9415-0AA43C1C8D5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554756" y="4236157"/>
                <a:ext cx="1872000" cy="1269534"/>
              </a:xfrm>
              <a:prstGeom prst="rect">
                <a:avLst/>
              </a:prstGeom>
              <a:solidFill>
                <a:srgbClr val="FAE491"/>
              </a:solidFill>
              <a:ln w="76200">
                <a:noFill/>
                <a:prstDash val="solid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spcFirstLastPara="0" vert="horz" wrap="square" lIns="99568" tIns="99568" rIns="99568" bIns="99568" numCol="1" spcCol="1270" anchor="ctr" anchorCtr="0">
                <a:noAutofit/>
              </a:bodyPr>
              <a:lstStyle/>
              <a:p>
                <a:pPr marL="0" lvl="0" indent="0" algn="ctr" defTabSz="62230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r>
                  <a:rPr lang="fr-FR" sz="1400" b="1" dirty="0">
                    <a:solidFill>
                      <a:srgbClr val="0F2C3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  <a:r>
                  <a:rPr lang="fr-FR" sz="1400" b="1" i="0" kern="1200" dirty="0">
                    <a:solidFill>
                      <a:srgbClr val="0F2C3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fr-CA" sz="1400" b="1" kern="1200" dirty="0">
                    <a:solidFill>
                      <a:srgbClr val="0F2C3D"/>
                    </a:solidFill>
                    <a:effectLst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ADAPTER</a:t>
                </a:r>
                <a:r>
                  <a:rPr lang="fr-CA" sz="1400" kern="1200" dirty="0">
                    <a:solidFill>
                      <a:srgbClr val="0F2C3D"/>
                    </a:solidFill>
                    <a:effectLst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 marL="0" lvl="0" indent="0" algn="ctr" defTabSz="62230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r>
                  <a:rPr lang="fr-CA" sz="1400" kern="1200" dirty="0">
                    <a:solidFill>
                      <a:srgbClr val="0F2C3D"/>
                    </a:solidFill>
                    <a:effectLst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le PMGMR selon les commentaires</a:t>
                </a:r>
              </a:p>
              <a:p>
                <a:pPr marL="0" lvl="0" indent="0" algn="ctr" defTabSz="62230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r>
                  <a:rPr lang="fr-CA" sz="1400" i="0" dirty="0">
                    <a:solidFill>
                      <a:srgbClr val="0F2C3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Juin à septembre 2023 -</a:t>
                </a:r>
                <a:endParaRPr lang="fr-FR" sz="1400" i="0" kern="1200" dirty="0">
                  <a:solidFill>
                    <a:srgbClr val="0F2C3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BC0B6AB-CD6A-4A39-AF58-B9B7263C00D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469809" y="4246608"/>
                <a:ext cx="2123254" cy="1269535"/>
              </a:xfrm>
              <a:prstGeom prst="rect">
                <a:avLst/>
              </a:prstGeom>
              <a:solidFill>
                <a:srgbClr val="FAE491"/>
              </a:solidFill>
              <a:ln w="76200">
                <a:solidFill>
                  <a:schemeClr val="tx1"/>
                </a:solidFill>
                <a:prstDash val="solid"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9568" tIns="99568" rIns="99568" bIns="99568" numCol="1" spcCol="1270" anchor="ctr" anchorCtr="0">
                <a:noAutofit/>
              </a:bodyPr>
              <a:lstStyle/>
              <a:p>
                <a:pPr marL="0" lvl="0" indent="0" algn="ctr" defTabSz="622300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r>
                  <a:rPr lang="fr-FR" sz="1400" b="1" i="0" kern="1200" dirty="0">
                    <a:solidFill>
                      <a:srgbClr val="0F2C3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9. </a:t>
                </a:r>
                <a:r>
                  <a:rPr lang="fr-CA" sz="1400" b="1" kern="1200" dirty="0">
                    <a:solidFill>
                      <a:srgbClr val="0F2C3D"/>
                    </a:solidFill>
                    <a:effectLst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DÉPOSER </a:t>
                </a:r>
              </a:p>
              <a:p>
                <a:pPr marL="0" lvl="0" indent="0" algn="ctr" defTabSz="622300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r>
                  <a:rPr lang="fr-CA" sz="1400" kern="1200" dirty="0">
                    <a:solidFill>
                      <a:srgbClr val="0F2C3D"/>
                    </a:solidFill>
                    <a:effectLst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le PMGMR et le rapport de consultation à RECYC-QUÉBEC pour </a:t>
                </a:r>
                <a:r>
                  <a:rPr lang="fr-CA" sz="1400" dirty="0">
                    <a:solidFill>
                      <a:srgbClr val="0F2C3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l’</a:t>
                </a:r>
                <a:r>
                  <a:rPr lang="fr-CA" sz="1400" kern="1200" dirty="0">
                    <a:solidFill>
                      <a:srgbClr val="0F2C3D"/>
                    </a:solidFill>
                    <a:effectLst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analyse de conformité</a:t>
                </a:r>
              </a:p>
            </p:txBody>
          </p:sp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883AAEC1-789B-49CE-BD70-93050FB71FB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920071" y="4200871"/>
                <a:ext cx="1982534" cy="1340105"/>
              </a:xfrm>
              <a:prstGeom prst="roundRect">
                <a:avLst/>
              </a:prstGeom>
              <a:solidFill>
                <a:srgbClr val="EADED3"/>
              </a:solidFill>
              <a:ln>
                <a:solidFill>
                  <a:srgbClr val="F4EFE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62517" tIns="162517" rIns="162517" bIns="162517" numCol="1" spcCol="1270" anchor="ctr" anchorCtr="0">
                <a:noAutofit/>
              </a:bodyPr>
              <a:lstStyle/>
              <a:p>
                <a:pPr marL="0" lvl="0" indent="0" algn="ctr" defTabSz="622300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r>
                  <a:rPr lang="fr-FR" sz="1400" b="1" i="0" kern="1200" dirty="0">
                    <a:solidFill>
                      <a:srgbClr val="0F2C3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ADOPTER</a:t>
                </a:r>
              </a:p>
              <a:p>
                <a:pPr marL="0" lvl="0" indent="0" algn="ctr" defTabSz="622300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r>
                  <a:rPr lang="fr-FR" sz="1400" dirty="0">
                    <a:solidFill>
                      <a:srgbClr val="0F2C3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 règlement le</a:t>
                </a:r>
                <a:r>
                  <a:rPr lang="fr-FR" sz="1400" b="0" i="0" kern="1200" dirty="0">
                    <a:solidFill>
                      <a:srgbClr val="0F2C3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PMGMR </a:t>
                </a:r>
                <a:br>
                  <a:rPr lang="fr-FR" sz="1400" b="0" i="0" kern="1200" dirty="0">
                    <a:solidFill>
                      <a:srgbClr val="0F2C3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fr-FR" sz="1400" b="0" i="0" kern="1200" dirty="0">
                    <a:solidFill>
                      <a:srgbClr val="0F2C3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2024-2031</a:t>
                </a:r>
              </a:p>
              <a:p>
                <a:pPr lvl="0" algn="ctr" defTabSz="622300" rtl="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1400" i="0" kern="1200" dirty="0">
                    <a:solidFill>
                      <a:srgbClr val="0F2C3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Au plus tard le </a:t>
                </a:r>
                <a:br>
                  <a:rPr lang="fr-FR" sz="1400" i="0" kern="1200" dirty="0">
                    <a:solidFill>
                      <a:srgbClr val="0F2C3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fr-FR" sz="1400" i="0" kern="1200" dirty="0">
                    <a:solidFill>
                      <a:srgbClr val="0F2C3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26 janvier 2024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515971D-F1B8-44DA-8FFE-0F2F1E0E6DF4}"/>
                  </a:ext>
                </a:extLst>
              </p:cNvPr>
              <p:cNvSpPr/>
              <p:nvPr/>
            </p:nvSpPr>
            <p:spPr>
              <a:xfrm>
                <a:off x="4504184" y="3571719"/>
                <a:ext cx="3490773" cy="538053"/>
              </a:xfrm>
              <a:prstGeom prst="rect">
                <a:avLst/>
              </a:prstGeom>
              <a:solidFill>
                <a:srgbClr val="FAE491"/>
              </a:solidFill>
              <a:ln w="19050">
                <a:noFill/>
                <a:prstDash val="solid"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60618" tIns="160618" rIns="160618" bIns="160618" numCol="1" spcCol="1270" anchor="ctr" anchorCtr="1">
                <a:noAutofit/>
              </a:bodyPr>
              <a:lstStyle/>
              <a:p>
                <a:pPr marL="0" lvl="0" indent="0" algn="ctr" defTabSz="622300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r>
                  <a:rPr lang="fr-CA" sz="1400" b="1" kern="1200" dirty="0">
                    <a:solidFill>
                      <a:srgbClr val="0F2C3D"/>
                    </a:solidFill>
                    <a:effectLst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5. ANALYSER </a:t>
                </a:r>
              </a:p>
              <a:p>
                <a:pPr marL="0" lvl="0" indent="0" algn="ctr" defTabSz="622300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r>
                  <a:rPr lang="fr-CA" sz="1400" kern="1200" dirty="0">
                    <a:solidFill>
                      <a:srgbClr val="0F2C3D"/>
                    </a:solidFill>
                    <a:effectLst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les documents et commentaires reçus</a:t>
                </a:r>
                <a:r>
                  <a:rPr lang="fr-CA" sz="1400" kern="1200" dirty="0">
                    <a:solidFill>
                      <a:srgbClr val="0F2C3D"/>
                    </a:solidFill>
                    <a:effectLst/>
                    <a:latin typeface="Arial" panose="020B0604020202020204" pitchFamily="34" charset="0"/>
                    <a:ea typeface="+mn-lt"/>
                    <a:cs typeface="Arial" panose="020B0604020202020204" pitchFamily="34" charset="0"/>
                  </a:rPr>
                  <a:t> </a:t>
                </a:r>
                <a:r>
                  <a:rPr lang="fr-CA" sz="1400" b="1" kern="1200" dirty="0">
                    <a:solidFill>
                      <a:srgbClr val="0F2C3D"/>
                    </a:solidFill>
                    <a:effectLst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fr-CA" sz="1400" kern="1200" dirty="0">
                  <a:solidFill>
                    <a:srgbClr val="0F2C3D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1A8D5A80-BC43-695E-CEC0-D553E21E5AB3}"/>
              </a:ext>
            </a:extLst>
          </p:cNvPr>
          <p:cNvSpPr>
            <a:spLocks/>
          </p:cNvSpPr>
          <p:nvPr/>
        </p:nvSpPr>
        <p:spPr>
          <a:xfrm>
            <a:off x="4879549" y="4539926"/>
            <a:ext cx="2355595" cy="1398509"/>
          </a:xfrm>
          <a:prstGeom prst="rect">
            <a:avLst/>
          </a:prstGeom>
          <a:solidFill>
            <a:srgbClr val="EADED3"/>
          </a:solidFill>
          <a:ln w="76200">
            <a:noFill/>
            <a:prstDash val="soli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0" vert="horz" wrap="square" lIns="99568" tIns="99568" rIns="99568" bIns="99568" numCol="1" spcCol="1270" anchor="ctr" anchorCtr="0">
            <a:noAutofit/>
          </a:bodyPr>
          <a:lstStyle/>
          <a:p>
            <a:pPr marL="0" lvl="0" indent="0" algn="ctr" defTabSz="622300">
              <a:spcBef>
                <a:spcPts val="300"/>
              </a:spcBef>
              <a:spcAft>
                <a:spcPts val="300"/>
              </a:spcAft>
              <a:buNone/>
            </a:pPr>
            <a:r>
              <a:rPr lang="fr-FR" sz="1400" b="1" i="0" kern="1200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fr-CA" sz="1400" b="1" kern="1200" dirty="0">
                <a:solidFill>
                  <a:srgbClr val="0F2C3D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ADOPTER</a:t>
            </a:r>
            <a:r>
              <a:rPr lang="fr-CA" sz="1400" kern="1200" dirty="0">
                <a:solidFill>
                  <a:srgbClr val="0F2C3D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lvl="0" indent="0" algn="ctr" defTabSz="622300">
              <a:spcBef>
                <a:spcPts val="300"/>
              </a:spcBef>
              <a:spcAft>
                <a:spcPts val="300"/>
              </a:spcAft>
              <a:buNone/>
            </a:pPr>
            <a:r>
              <a:rPr lang="fr-CA" sz="1400" kern="1200" dirty="0">
                <a:solidFill>
                  <a:srgbClr val="0F2C3D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 PMGMR et rapport de consultation au conseil de la CMQuébec</a:t>
            </a:r>
          </a:p>
          <a:p>
            <a:pPr marL="0" lvl="0" indent="0" algn="ctr" defTabSz="622300">
              <a:spcBef>
                <a:spcPts val="300"/>
              </a:spcBef>
              <a:spcAft>
                <a:spcPts val="300"/>
              </a:spcAft>
              <a:buNone/>
            </a:pPr>
            <a:r>
              <a:rPr lang="fr-CA" sz="1400" i="0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- 19 Octobre 2023 -</a:t>
            </a:r>
            <a:endParaRPr lang="fr-FR" sz="1400" i="0" kern="1200" dirty="0">
              <a:solidFill>
                <a:srgbClr val="0F2C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548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FF722E7C-805B-485E-9BD1-FE752B445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69218"/>
            <a:ext cx="7052400" cy="568445"/>
          </a:xfrm>
        </p:spPr>
        <p:txBody>
          <a:bodyPr>
            <a:normAutofit/>
          </a:bodyPr>
          <a:lstStyle/>
          <a:p>
            <a:r>
              <a:rPr lang="fr-CA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 CONSULTATIVE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6E7C5574-946C-CC1B-D144-58BD3B633C9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52080" y="2049462"/>
            <a:ext cx="5100638" cy="3124835"/>
          </a:xfrm>
        </p:spPr>
        <p:txBody>
          <a:bodyPr>
            <a:normAutofit/>
          </a:bodyPr>
          <a:lstStyle/>
          <a:p>
            <a:r>
              <a:rPr lang="fr-CA" sz="1800" b="1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Tierce partie neutre pour encadrer une consultation indépendante de la CMQuébec.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Encadrer le processus de consultation publique.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Étudier les résultats des consultations publiques.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Formuler des recommandations pour modifier le PMGMR.</a:t>
            </a:r>
          </a:p>
        </p:txBody>
      </p:sp>
      <p:pic>
        <p:nvPicPr>
          <p:cNvPr id="7" name="image5.jpg">
            <a:extLst>
              <a:ext uri="{FF2B5EF4-FFF2-40B4-BE49-F238E27FC236}">
                <a16:creationId xmlns:a16="http://schemas.microsoft.com/office/drawing/2014/main" id="{4AED2CF2-1CDC-FD29-B7DB-CB1FFD512A4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26619" t="44649" r="27619"/>
          <a:stretch/>
        </p:blipFill>
        <p:spPr>
          <a:xfrm>
            <a:off x="6892662" y="1494505"/>
            <a:ext cx="4960482" cy="4499896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003151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F0ECEC9-9014-7940-AE24-ED768E4B6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90720"/>
            <a:ext cx="8521654" cy="443198"/>
          </a:xfrm>
        </p:spPr>
        <p:txBody>
          <a:bodyPr anchor="ctr">
            <a:noAutofit/>
          </a:bodyPr>
          <a:lstStyle/>
          <a:p>
            <a:r>
              <a:rPr lang="fr-FR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PORTRAIT DU PROCESSUS CONSULTATIF</a:t>
            </a:r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CA7C43E5-DB9D-4442-B9CE-344E4D7B6D4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97839874"/>
              </p:ext>
            </p:extLst>
          </p:nvPr>
        </p:nvGraphicFramePr>
        <p:xfrm>
          <a:off x="720000" y="1677456"/>
          <a:ext cx="11271072" cy="4604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5840">
                  <a:extLst>
                    <a:ext uri="{9D8B030D-6E8A-4147-A177-3AD203B41FA5}">
                      <a16:colId xmlns:a16="http://schemas.microsoft.com/office/drawing/2014/main" val="1092543885"/>
                    </a:ext>
                  </a:extLst>
                </a:gridCol>
                <a:gridCol w="2702560">
                  <a:extLst>
                    <a:ext uri="{9D8B030D-6E8A-4147-A177-3AD203B41FA5}">
                      <a16:colId xmlns:a16="http://schemas.microsoft.com/office/drawing/2014/main" val="1175257209"/>
                    </a:ext>
                  </a:extLst>
                </a:gridCol>
                <a:gridCol w="4472672">
                  <a:extLst>
                    <a:ext uri="{9D8B030D-6E8A-4147-A177-3AD203B41FA5}">
                      <a16:colId xmlns:a16="http://schemas.microsoft.com/office/drawing/2014/main" val="3804372159"/>
                    </a:ext>
                  </a:extLst>
                </a:gridCol>
              </a:tblGrid>
              <a:tr h="337693">
                <a:tc>
                  <a:txBody>
                    <a:bodyPr/>
                    <a:lstStyle/>
                    <a:p>
                      <a:pPr algn="ctr" fontAlgn="b"/>
                      <a:r>
                        <a:rPr lang="fr-CA" sz="1800" b="1" i="0" u="none" strike="noStrike" dirty="0">
                          <a:solidFill>
                            <a:srgbClr val="608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Étapes</a:t>
                      </a:r>
                    </a:p>
                  </a:txBody>
                  <a:tcPr marL="2606" marR="2606" marT="26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800" b="1" i="0" u="none" strike="noStrike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Dates</a:t>
                      </a:r>
                    </a:p>
                  </a:txBody>
                  <a:tcPr marL="2606" marR="2606" marT="26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800" b="1" i="0" u="none" strike="noStrike" dirty="0">
                          <a:solidFill>
                            <a:srgbClr val="608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Retombées</a:t>
                      </a:r>
                    </a:p>
                  </a:txBody>
                  <a:tcPr marL="2606" marR="2606" marT="26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3795066"/>
                  </a:ext>
                </a:extLst>
              </a:tr>
              <a:tr h="581310">
                <a:tc>
                  <a:txBody>
                    <a:bodyPr/>
                    <a:lstStyle/>
                    <a:p>
                      <a:pPr marL="393750" lvl="1" indent="-285750" algn="l" defTabSz="914400" rtl="0" eaLnBrk="1" fontAlgn="b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r-CA" sz="1800" b="0" i="0" u="none" strike="noStrike" kern="120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avis publics</a:t>
                      </a:r>
                    </a:p>
                  </a:txBody>
                  <a:tcPr marL="2606" marR="2606" marT="26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600" b="0" i="0" u="none" strike="noStrike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 octobre 2022 </a:t>
                      </a:r>
                    </a:p>
                    <a:p>
                      <a:pPr algn="ctr" fontAlgn="b"/>
                      <a:r>
                        <a:rPr lang="fr-CA" sz="1600" b="0" i="0" u="none" strike="noStrike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13 janvier 2023</a:t>
                      </a:r>
                    </a:p>
                  </a:txBody>
                  <a:tcPr marL="2606" marR="2606" marT="26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fr-CA" sz="1600" b="0" i="0" u="none" strike="noStrike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Publication : Journal de Québec, Journal Le Soleil et site Web de la CMQuébec</a:t>
                      </a:r>
                    </a:p>
                  </a:txBody>
                  <a:tcPr marL="2606" marR="2606" marT="26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9234452"/>
                  </a:ext>
                </a:extLst>
              </a:tr>
              <a:tr h="581310">
                <a:tc>
                  <a:txBody>
                    <a:bodyPr/>
                    <a:lstStyle/>
                    <a:p>
                      <a:pPr marL="393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fr-CA" sz="1800" b="0" i="0" u="none" strike="noStrike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conférence de presse</a:t>
                      </a:r>
                    </a:p>
                  </a:txBody>
                  <a:tcPr marL="2606" marR="2606" marT="26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600" b="0" i="0" u="none" strike="noStrike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novembre 2022</a:t>
                      </a:r>
                    </a:p>
                  </a:txBody>
                  <a:tcPr marL="2606" marR="2606" marT="26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fr-CA" sz="1600" b="0" i="0" u="none" strike="noStrike" dirty="0">
                          <a:solidFill>
                            <a:srgbClr val="F4EFE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médias différents ont diffusé l’information</a:t>
                      </a:r>
                    </a:p>
                  </a:txBody>
                  <a:tcPr marL="2606" marR="2606" marT="26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3619538"/>
                  </a:ext>
                </a:extLst>
              </a:tr>
              <a:tr h="581310">
                <a:tc>
                  <a:txBody>
                    <a:bodyPr/>
                    <a:lstStyle/>
                    <a:p>
                      <a:pPr marL="393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fr-CA" sz="1800" b="0" i="0" u="none" strike="noStrike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séance d’information</a:t>
                      </a:r>
                    </a:p>
                  </a:txBody>
                  <a:tcPr marL="2606" marR="2606" marT="26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600" b="0" i="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novembre 2022</a:t>
                      </a:r>
                    </a:p>
                  </a:txBody>
                  <a:tcPr marL="2606" marR="2606" marT="26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fr-CA" sz="1600" b="0" i="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 participants</a:t>
                      </a:r>
                    </a:p>
                  </a:txBody>
                  <a:tcPr marL="2606" marR="2606" marT="26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3576988"/>
                  </a:ext>
                </a:extLst>
              </a:tr>
              <a:tr h="387540">
                <a:tc>
                  <a:txBody>
                    <a:bodyPr/>
                    <a:lstStyle/>
                    <a:p>
                      <a:pPr marL="393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fr-CA" sz="1800" b="0" i="0" u="none" strike="noStrike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ateliers d’échange</a:t>
                      </a:r>
                    </a:p>
                  </a:txBody>
                  <a:tcPr marL="2606" marR="2606" marT="26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600" b="0" i="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6 - 7 décembre 2022</a:t>
                      </a:r>
                    </a:p>
                  </a:txBody>
                  <a:tcPr marL="2606" marR="2606" marT="26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fr-CA" sz="1600" b="0" i="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 participants</a:t>
                      </a:r>
                    </a:p>
                  </a:txBody>
                  <a:tcPr marL="2606" marR="2606" marT="26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4666516"/>
                  </a:ext>
                </a:extLst>
              </a:tr>
              <a:tr h="593416">
                <a:tc>
                  <a:txBody>
                    <a:bodyPr/>
                    <a:lstStyle/>
                    <a:p>
                      <a:pPr marL="393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fr-CA" sz="1800" b="0" i="0" u="none" strike="noStrike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Dépôt de mémoires et de commentaires</a:t>
                      </a:r>
                    </a:p>
                  </a:txBody>
                  <a:tcPr marL="2606" marR="2606" marT="26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600" b="0" i="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décembre 2022 </a:t>
                      </a:r>
                    </a:p>
                    <a:p>
                      <a:pPr algn="ctr" fontAlgn="b"/>
                      <a:r>
                        <a:rPr lang="fr-CA" sz="1600" b="0" i="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 7 février 2023</a:t>
                      </a:r>
                    </a:p>
                  </a:txBody>
                  <a:tcPr marL="2606" marR="2606" marT="26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fr-CA" sz="1600" b="1" i="0" u="none" strike="noStrike" kern="120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 mémoires</a:t>
                      </a:r>
                    </a:p>
                    <a:p>
                      <a:pPr marL="108000" algn="l" defTabSz="914400" rtl="0" eaLnBrk="1" fontAlgn="b" latinLnBrk="0" hangingPunct="1"/>
                      <a:r>
                        <a:rPr lang="fr-CA" sz="1600" b="0" i="0" u="none" strike="noStrike" kern="120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 commentaires</a:t>
                      </a:r>
                    </a:p>
                  </a:txBody>
                  <a:tcPr marL="2606" marR="2606" marT="26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4558466"/>
                  </a:ext>
                </a:extLst>
              </a:tr>
              <a:tr h="581310">
                <a:tc>
                  <a:txBody>
                    <a:bodyPr/>
                    <a:lstStyle/>
                    <a:p>
                      <a:pPr marL="393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fr-CA" sz="1800" b="0" i="0" u="none" strike="noStrike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Sondage citoyen</a:t>
                      </a:r>
                    </a:p>
                  </a:txBody>
                  <a:tcPr marL="2606" marR="2606" marT="26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600" b="0" i="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décembre 2022 </a:t>
                      </a:r>
                    </a:p>
                    <a:p>
                      <a:pPr algn="ctr" fontAlgn="b"/>
                      <a:r>
                        <a:rPr lang="fr-CA" sz="1600" b="0" i="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 7 février 2023</a:t>
                      </a:r>
                    </a:p>
                  </a:txBody>
                  <a:tcPr marL="2606" marR="2606" marT="26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fr-CA" sz="1600" b="1" i="0" u="none" strike="noStrike" kern="120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641 répondants</a:t>
                      </a:r>
                    </a:p>
                  </a:txBody>
                  <a:tcPr marL="2606" marR="2606" marT="26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2119266"/>
                  </a:ext>
                </a:extLst>
              </a:tr>
              <a:tr h="612095">
                <a:tc>
                  <a:txBody>
                    <a:bodyPr/>
                    <a:lstStyle/>
                    <a:p>
                      <a:pPr marL="393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fr-CA" sz="1800" b="0" i="0" u="none" strike="noStrike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séances de consultations publiques</a:t>
                      </a:r>
                    </a:p>
                  </a:txBody>
                  <a:tcPr marL="2606" marR="2606" marT="26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600" b="0" i="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février au </a:t>
                      </a:r>
                      <a:br>
                        <a:rPr lang="fr-CA" sz="1600" b="0" i="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fr-CA" sz="1600" b="0" i="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mars 2023</a:t>
                      </a:r>
                    </a:p>
                  </a:txBody>
                  <a:tcPr marL="2606" marR="2606" marT="26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fr-CA" sz="1600" b="1" i="0" u="none" strike="noStrike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 participants</a:t>
                      </a:r>
                    </a:p>
                    <a:p>
                      <a:pPr marL="108000" algn="l" fontAlgn="b"/>
                      <a:r>
                        <a:rPr lang="fr-CA" sz="1600" b="0" i="0" u="none" strike="noStrike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présentations de mémoires</a:t>
                      </a:r>
                    </a:p>
                  </a:txBody>
                  <a:tcPr marL="2606" marR="2606" marT="26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970652"/>
                  </a:ext>
                </a:extLst>
              </a:tr>
              <a:tr h="348786">
                <a:tc gridSpan="2">
                  <a:txBody>
                    <a:bodyPr/>
                    <a:lstStyle/>
                    <a:p>
                      <a:pPr marL="108000" algn="ctr" fontAlgn="b"/>
                      <a:r>
                        <a:rPr lang="fr-CA" sz="1800" b="1" i="0" u="none" strike="noStrike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2606" marR="2606" marT="26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fr-C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06" marR="2606" marT="2606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fr-CA" sz="1800" b="1" i="0" u="none" strike="noStrike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881 participants</a:t>
                      </a:r>
                    </a:p>
                  </a:txBody>
                  <a:tcPr marL="2606" marR="2606" marT="26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2186808"/>
                  </a:ext>
                </a:extLst>
              </a:tr>
            </a:tbl>
          </a:graphicData>
        </a:graphic>
      </p:graphicFrame>
      <p:pic>
        <p:nvPicPr>
          <p:cNvPr id="13" name="Graphique 12">
            <a:extLst>
              <a:ext uri="{FF2B5EF4-FFF2-40B4-BE49-F238E27FC236}">
                <a16:creationId xmlns:a16="http://schemas.microsoft.com/office/drawing/2014/main" id="{B64AE3AC-537B-DA40-AC54-48A3D214F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28110" y="1234258"/>
            <a:ext cx="578976" cy="53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44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D57030-466C-41D4-9DCE-52F2B755AA3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20000" y="1833500"/>
            <a:ext cx="5980520" cy="5024500"/>
          </a:xfrm>
        </p:spPr>
        <p:txBody>
          <a:bodyPr>
            <a:normAutofit lnSpcReduction="10000"/>
          </a:bodyPr>
          <a:lstStyle/>
          <a:p>
            <a:pPr marL="285750" lvl="0" indent="-28575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  <a:tab pos="449580" algn="l"/>
              </a:tabLst>
            </a:pPr>
            <a:r>
              <a:rPr lang="fr-CA" sz="1600" dirty="0">
                <a:solidFill>
                  <a:srgbClr val="0F2C3D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Créer un </a:t>
            </a:r>
            <a:r>
              <a:rPr lang="fr-CA" sz="1600" b="1" dirty="0">
                <a:solidFill>
                  <a:srgbClr val="0F2C3D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guide d’accompagnement </a:t>
            </a:r>
            <a:r>
              <a:rPr lang="fr-CA" sz="1600" dirty="0">
                <a:solidFill>
                  <a:srgbClr val="0F2C3D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pour la révision et la mise à jour des PMO.</a:t>
            </a:r>
          </a:p>
          <a:p>
            <a:pPr marL="285750" lvl="0" indent="-28575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  <a:tab pos="449580" algn="l"/>
              </a:tabLst>
            </a:pPr>
            <a:r>
              <a:rPr lang="fr-CA" sz="1600" dirty="0">
                <a:solidFill>
                  <a:srgbClr val="0F2C3D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Offrir </a:t>
            </a:r>
            <a:r>
              <a:rPr lang="fr-CA" sz="1600" b="1" dirty="0">
                <a:solidFill>
                  <a:srgbClr val="0F2C3D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l’accès à des points de dépôts/écocentres </a:t>
            </a:r>
            <a:r>
              <a:rPr lang="fr-CA" sz="1600" dirty="0">
                <a:solidFill>
                  <a:srgbClr val="0F2C3D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alternatifs dans les </a:t>
            </a:r>
            <a:r>
              <a:rPr lang="fr-CA" sz="1600" b="1" dirty="0">
                <a:solidFill>
                  <a:srgbClr val="0F2C3D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milieux non correctement desservis </a:t>
            </a:r>
            <a:r>
              <a:rPr lang="fr-CA" sz="1600" dirty="0">
                <a:solidFill>
                  <a:srgbClr val="0F2C3D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et inciter les instances municipales à </a:t>
            </a:r>
            <a:r>
              <a:rPr lang="fr-CA" sz="1600" b="1" dirty="0">
                <a:solidFill>
                  <a:srgbClr val="0F2C3D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permettre la récupération </a:t>
            </a:r>
            <a:r>
              <a:rPr lang="fr-CA" sz="1600" dirty="0">
                <a:solidFill>
                  <a:srgbClr val="0F2C3D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des matières </a:t>
            </a:r>
            <a:r>
              <a:rPr lang="fr-CA" sz="1600" b="1" dirty="0">
                <a:solidFill>
                  <a:srgbClr val="0F2C3D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réemployables</a:t>
            </a:r>
            <a:r>
              <a:rPr lang="fr-CA" sz="1600" dirty="0">
                <a:solidFill>
                  <a:srgbClr val="0F2C3D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  <a:p>
            <a:pPr marL="285750" lvl="0" indent="-28575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  <a:tab pos="449580" algn="l"/>
              </a:tabLst>
            </a:pPr>
            <a:r>
              <a:rPr lang="fr-CA" sz="1600" dirty="0">
                <a:solidFill>
                  <a:srgbClr val="0F2C3D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Développer une </a:t>
            </a:r>
            <a:r>
              <a:rPr lang="fr-CA" sz="1600" b="1" dirty="0">
                <a:solidFill>
                  <a:srgbClr val="0F2C3D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stratégie métropolitaine en économie circulaire.</a:t>
            </a:r>
          </a:p>
          <a:p>
            <a:pPr marL="285750" lvl="0" indent="-28575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  <a:tab pos="449580" algn="l"/>
              </a:tabLst>
            </a:pPr>
            <a:r>
              <a:rPr lang="fr-CA" sz="1600" dirty="0">
                <a:solidFill>
                  <a:srgbClr val="0F2C3D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Évaluer la mise en place d’un </a:t>
            </a:r>
            <a:r>
              <a:rPr lang="fr-CA" sz="1600" b="1" dirty="0">
                <a:solidFill>
                  <a:srgbClr val="0F2C3D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programme de soutien financier métropolitain à la mission</a:t>
            </a:r>
            <a:r>
              <a:rPr lang="fr-CA" sz="1600" dirty="0">
                <a:solidFill>
                  <a:srgbClr val="0F2C3D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afin de soutenir </a:t>
            </a:r>
            <a:r>
              <a:rPr lang="fr-CA" sz="1600" dirty="0">
                <a:solidFill>
                  <a:srgbClr val="0F2C3D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les o</a:t>
            </a:r>
            <a:r>
              <a:rPr lang="fr-CA" sz="1600" dirty="0">
                <a:solidFill>
                  <a:srgbClr val="0F2C3D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rganismes qui contribuent à la réduction des matières résiduelles et au réemploi. </a:t>
            </a:r>
          </a:p>
          <a:p>
            <a:pPr marL="285750" indent="-28575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  <a:tab pos="449580" algn="l"/>
              </a:tabLst>
            </a:pPr>
            <a:r>
              <a:rPr lang="fr-CA" sz="1600" dirty="0">
                <a:solidFill>
                  <a:srgbClr val="0F2C3D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Inciter les instances municipales à </a:t>
            </a:r>
            <a:r>
              <a:rPr lang="fr-CA" sz="1600" b="1" dirty="0">
                <a:solidFill>
                  <a:srgbClr val="0F2C3D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harmoniser leurs réglementations</a:t>
            </a:r>
            <a:r>
              <a:rPr lang="fr-CA" sz="1600" dirty="0">
                <a:solidFill>
                  <a:srgbClr val="0F2C3D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à les adapter aux nouvelles normes gouvernementales, à les communiquer et en </a:t>
            </a:r>
            <a:r>
              <a:rPr lang="fr-CA" sz="1600" b="1" dirty="0">
                <a:solidFill>
                  <a:srgbClr val="0F2C3D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assurer leur application.</a:t>
            </a:r>
            <a:endParaRPr lang="fr-CA" b="1" dirty="0">
              <a:solidFill>
                <a:srgbClr val="0F2C3D"/>
              </a:solidFill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533FF17-D045-4598-B910-C65EFC23D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42720"/>
            <a:ext cx="7428319" cy="443198"/>
          </a:xfrm>
        </p:spPr>
        <p:txBody>
          <a:bodyPr>
            <a:noAutofit/>
          </a:bodyPr>
          <a:lstStyle/>
          <a:p>
            <a:r>
              <a:rPr lang="fr-CA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EXTRAIT DES RECOMMANDATIONS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E8E486B0-6A2C-CB30-3FD5-30150B51A1A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2" r="12562"/>
          <a:stretch/>
        </p:blipFill>
        <p:spPr/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F335886-9185-B890-92E6-DF50E3C2A3D2}"/>
              </a:ext>
            </a:extLst>
          </p:cNvPr>
          <p:cNvSpPr txBox="1"/>
          <p:nvPr/>
        </p:nvSpPr>
        <p:spPr>
          <a:xfrm>
            <a:off x="720000" y="1041521"/>
            <a:ext cx="6223000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fr-CA" b="1" dirty="0">
                <a:solidFill>
                  <a:srgbClr val="608FFF"/>
                </a:solidFill>
              </a:rPr>
              <a:t>TOTAL de 40 recommandations</a:t>
            </a:r>
          </a:p>
        </p:txBody>
      </p:sp>
    </p:spTree>
    <p:extLst>
      <p:ext uri="{BB962C8B-B14F-4D97-AF65-F5344CB8AC3E}">
        <p14:creationId xmlns:p14="http://schemas.microsoft.com/office/powerpoint/2010/main" val="365538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6103B4C-1150-455C-82CD-88913075152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64759" y="1672584"/>
            <a:ext cx="5424282" cy="4301496"/>
          </a:xfrm>
        </p:spPr>
        <p:txBody>
          <a:bodyPr>
            <a:normAutofit/>
          </a:bodyPr>
          <a:lstStyle/>
          <a:p>
            <a:pPr marL="266700" indent="-266700"/>
            <a:r>
              <a:rPr lang="fr-CA" sz="2000" b="0" i="0" u="none" strike="noStrike" baseline="0" dirty="0">
                <a:solidFill>
                  <a:srgbClr val="0F2C3D"/>
                </a:solidFill>
                <a:latin typeface="Arial" panose="020B0604020202020204" pitchFamily="34" charset="0"/>
              </a:rPr>
              <a:t>1. Mettre en valeur l’ensemble des </a:t>
            </a:r>
            <a:r>
              <a:rPr lang="fr-CA" sz="2000" b="1" i="0" u="none" strike="noStrike" baseline="0" dirty="0">
                <a:solidFill>
                  <a:srgbClr val="0F2C3D"/>
                </a:solidFill>
                <a:latin typeface="Arial" panose="020B0604020202020204" pitchFamily="34" charset="0"/>
              </a:rPr>
              <a:t>matières organique </a:t>
            </a:r>
            <a:r>
              <a:rPr lang="fr-CA" sz="2000" b="0" i="0" u="none" strike="noStrike" baseline="0" dirty="0">
                <a:solidFill>
                  <a:srgbClr val="0F2C3D"/>
                </a:solidFill>
                <a:latin typeface="Arial" panose="020B0604020202020204" pitchFamily="34" charset="0"/>
              </a:rPr>
              <a:t>générées; </a:t>
            </a:r>
          </a:p>
          <a:p>
            <a:pPr marL="266700" indent="-266700"/>
            <a:r>
              <a:rPr lang="fr-CA" sz="2000" b="0" i="0" u="none" strike="noStrike" baseline="0" dirty="0">
                <a:solidFill>
                  <a:srgbClr val="0F2C3D"/>
                </a:solidFill>
                <a:latin typeface="Arial" panose="020B0604020202020204" pitchFamily="34" charset="0"/>
              </a:rPr>
              <a:t>2. Susciter l’</a:t>
            </a:r>
            <a:r>
              <a:rPr lang="fr-CA" sz="2000" b="1" i="0" u="none" strike="noStrike" baseline="0" dirty="0">
                <a:solidFill>
                  <a:srgbClr val="0F2C3D"/>
                </a:solidFill>
                <a:latin typeface="Arial" panose="020B0604020202020204" pitchFamily="34" charset="0"/>
              </a:rPr>
              <a:t>adhésion</a:t>
            </a:r>
            <a:r>
              <a:rPr lang="fr-CA" sz="2000" b="0" i="0" u="none" strike="noStrike" baseline="0" dirty="0">
                <a:solidFill>
                  <a:srgbClr val="0F2C3D"/>
                </a:solidFill>
                <a:latin typeface="Arial" panose="020B0604020202020204" pitchFamily="34" charset="0"/>
              </a:rPr>
              <a:t>, la </a:t>
            </a:r>
            <a:r>
              <a:rPr lang="fr-CA" sz="2000" b="1" i="0" u="none" strike="noStrike" baseline="0" dirty="0">
                <a:solidFill>
                  <a:srgbClr val="0F2C3D"/>
                </a:solidFill>
                <a:latin typeface="Arial" panose="020B0604020202020204" pitchFamily="34" charset="0"/>
              </a:rPr>
              <a:t>responsabilisation</a:t>
            </a:r>
            <a:r>
              <a:rPr lang="fr-CA" sz="2000" b="0" i="0" u="none" strike="noStrike" baseline="0" dirty="0">
                <a:solidFill>
                  <a:srgbClr val="0F2C3D"/>
                </a:solidFill>
                <a:latin typeface="Arial" panose="020B0604020202020204" pitchFamily="34" charset="0"/>
              </a:rPr>
              <a:t> et la </a:t>
            </a:r>
            <a:r>
              <a:rPr lang="fr-CA" sz="2000" b="1" i="0" u="none" strike="noStrike" baseline="0" dirty="0">
                <a:solidFill>
                  <a:srgbClr val="0F2C3D"/>
                </a:solidFill>
                <a:latin typeface="Arial" panose="020B0604020202020204" pitchFamily="34" charset="0"/>
              </a:rPr>
              <a:t>mobilisation</a:t>
            </a:r>
            <a:r>
              <a:rPr lang="fr-CA" sz="2000" b="0" i="0" u="none" strike="noStrike" baseline="0" dirty="0">
                <a:solidFill>
                  <a:srgbClr val="0F2C3D"/>
                </a:solidFill>
                <a:latin typeface="Arial" panose="020B0604020202020204" pitchFamily="34" charset="0"/>
              </a:rPr>
              <a:t> des </a:t>
            </a:r>
            <a:r>
              <a:rPr lang="fr-CA" sz="2000" b="1" i="0" u="none" strike="noStrike" baseline="0" dirty="0">
                <a:solidFill>
                  <a:srgbClr val="0F2C3D"/>
                </a:solidFill>
                <a:latin typeface="Arial" panose="020B0604020202020204" pitchFamily="34" charset="0"/>
              </a:rPr>
              <a:t>ICI</a:t>
            </a:r>
            <a:r>
              <a:rPr lang="fr-CA" sz="2000" b="0" i="0" u="none" strike="noStrike" baseline="0" dirty="0">
                <a:solidFill>
                  <a:srgbClr val="0F2C3D"/>
                </a:solidFill>
                <a:latin typeface="Arial" panose="020B0604020202020204" pitchFamily="34" charset="0"/>
              </a:rPr>
              <a:t> à l’égard de la GMR; </a:t>
            </a:r>
          </a:p>
          <a:p>
            <a:pPr marL="266700" indent="-266700"/>
            <a:r>
              <a:rPr lang="fr-CA" sz="2000" b="0" i="0" u="none" strike="noStrike" baseline="0" dirty="0">
                <a:solidFill>
                  <a:srgbClr val="0F2C3D"/>
                </a:solidFill>
                <a:latin typeface="Arial" panose="020B0604020202020204" pitchFamily="34" charset="0"/>
              </a:rPr>
              <a:t>3. Inciter au </a:t>
            </a:r>
            <a:r>
              <a:rPr lang="fr-CA" sz="2000" b="1" i="0" u="none" strike="noStrike" baseline="0" dirty="0">
                <a:solidFill>
                  <a:srgbClr val="0F2C3D"/>
                </a:solidFill>
                <a:latin typeface="Arial" panose="020B0604020202020204" pitchFamily="34" charset="0"/>
              </a:rPr>
              <a:t>changement de comportement </a:t>
            </a:r>
            <a:r>
              <a:rPr lang="fr-CA" sz="2000" b="0" i="0" u="none" strike="noStrike" baseline="0" dirty="0">
                <a:solidFill>
                  <a:srgbClr val="0F2C3D"/>
                </a:solidFill>
                <a:latin typeface="Arial" panose="020B0604020202020204" pitchFamily="34" charset="0"/>
              </a:rPr>
              <a:t>par l’Information, sensibilisation et éducation (</a:t>
            </a:r>
            <a:r>
              <a:rPr lang="fr-CA" sz="2000" b="1" i="0" u="none" strike="noStrike" baseline="0" dirty="0">
                <a:solidFill>
                  <a:srgbClr val="0F2C3D"/>
                </a:solidFill>
                <a:latin typeface="Arial" panose="020B0604020202020204" pitchFamily="34" charset="0"/>
              </a:rPr>
              <a:t>ISÉ</a:t>
            </a:r>
            <a:r>
              <a:rPr lang="fr-CA" sz="2000" b="0" i="0" u="none" strike="noStrike" baseline="0" dirty="0">
                <a:solidFill>
                  <a:srgbClr val="0F2C3D"/>
                </a:solidFill>
                <a:latin typeface="Arial" panose="020B0604020202020204" pitchFamily="34" charset="0"/>
              </a:rPr>
              <a:t>) ; </a:t>
            </a:r>
          </a:p>
          <a:p>
            <a:pPr marL="266700" indent="-266700"/>
            <a:r>
              <a:rPr lang="fr-CA" sz="2000" b="0" i="0" u="none" strike="noStrike" baseline="0" dirty="0">
                <a:solidFill>
                  <a:srgbClr val="0F2C3D"/>
                </a:solidFill>
                <a:latin typeface="Arial" panose="020B0604020202020204" pitchFamily="34" charset="0"/>
              </a:rPr>
              <a:t>4. Obtenir le </a:t>
            </a:r>
            <a:r>
              <a:rPr lang="fr-CA" sz="2000" b="1" i="0" u="none" strike="noStrike" baseline="0" dirty="0">
                <a:solidFill>
                  <a:srgbClr val="0F2C3D"/>
                </a:solidFill>
                <a:latin typeface="Arial" panose="020B0604020202020204" pitchFamily="34" charset="0"/>
              </a:rPr>
              <a:t>financement adéquat </a:t>
            </a:r>
            <a:r>
              <a:rPr lang="fr-CA" sz="2000" b="0" i="0" u="none" strike="noStrike" baseline="0" dirty="0">
                <a:solidFill>
                  <a:srgbClr val="0F2C3D"/>
                </a:solidFill>
                <a:latin typeface="Arial" panose="020B0604020202020204" pitchFamily="34" charset="0"/>
              </a:rPr>
              <a:t>pour la </a:t>
            </a:r>
            <a:r>
              <a:rPr lang="fr-CA" sz="2000" b="1" i="0" u="none" strike="noStrike" baseline="0" dirty="0">
                <a:solidFill>
                  <a:srgbClr val="0F2C3D"/>
                </a:solidFill>
                <a:latin typeface="Arial" panose="020B0604020202020204" pitchFamily="34" charset="0"/>
              </a:rPr>
              <a:t>mise en </a:t>
            </a:r>
            <a:r>
              <a:rPr lang="fr-CA" sz="2000" b="1" i="0" u="none" strike="noStrike" baseline="0" dirty="0" err="1">
                <a:solidFill>
                  <a:srgbClr val="0F2C3D"/>
                </a:solidFill>
                <a:latin typeface="Arial" panose="020B0604020202020204" pitchFamily="34" charset="0"/>
              </a:rPr>
              <a:t>oeuvre</a:t>
            </a:r>
            <a:r>
              <a:rPr lang="fr-CA" sz="2000" b="0" i="0" u="none" strike="noStrike" baseline="0" dirty="0">
                <a:solidFill>
                  <a:srgbClr val="0F2C3D"/>
                </a:solidFill>
                <a:latin typeface="Arial" panose="020B0604020202020204" pitchFamily="34" charset="0"/>
              </a:rPr>
              <a:t> des mesures; </a:t>
            </a:r>
          </a:p>
          <a:p>
            <a:r>
              <a:rPr lang="fr-CA" sz="2000" b="0" i="0" u="none" strike="noStrike" baseline="0" dirty="0">
                <a:solidFill>
                  <a:srgbClr val="0F2C3D"/>
                </a:solidFill>
                <a:latin typeface="Arial" panose="020B0604020202020204" pitchFamily="34" charset="0"/>
              </a:rPr>
              <a:t>5. Intégrer et déployer </a:t>
            </a:r>
            <a:r>
              <a:rPr lang="fr-CA" sz="2000" b="1" i="0" u="none" strike="noStrike" baseline="0" dirty="0">
                <a:solidFill>
                  <a:srgbClr val="0F2C3D"/>
                </a:solidFill>
                <a:latin typeface="Arial" panose="020B0604020202020204" pitchFamily="34" charset="0"/>
              </a:rPr>
              <a:t>l’économie circulaire</a:t>
            </a:r>
            <a:r>
              <a:rPr lang="fr-CA" sz="2000" b="0" i="0" u="none" strike="noStrike" baseline="0" dirty="0">
                <a:solidFill>
                  <a:srgbClr val="0F2C3D"/>
                </a:solidFill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C4F408E-9176-4A44-8944-622F552C6CA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723544" y="418150"/>
            <a:ext cx="5706711" cy="6037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cap="all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défis de la GMR</a:t>
            </a:r>
          </a:p>
        </p:txBody>
      </p:sp>
      <p:pic>
        <p:nvPicPr>
          <p:cNvPr id="8" name="Espace réservé pour une image  7" descr="Une image contenant personne, habits, plein air, ciel&#10;&#10;Description générée automatiquement">
            <a:extLst>
              <a:ext uri="{FF2B5EF4-FFF2-40B4-BE49-F238E27FC236}">
                <a16:creationId xmlns:a16="http://schemas.microsoft.com/office/drawing/2014/main" id="{BD0F9898-1B46-95A7-C04E-53F151533A0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5" r="21605"/>
          <a:stretch>
            <a:fillRect/>
          </a:stretch>
        </p:blipFill>
        <p:spPr>
          <a:xfrm>
            <a:off x="7589519" y="1360263"/>
            <a:ext cx="4177549" cy="4137473"/>
          </a:xfrm>
        </p:spPr>
      </p:pic>
    </p:spTree>
    <p:extLst>
      <p:ext uri="{BB962C8B-B14F-4D97-AF65-F5344CB8AC3E}">
        <p14:creationId xmlns:p14="http://schemas.microsoft.com/office/powerpoint/2010/main" val="1180443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id="{3DC4A8A5-3B92-43D2-A8CB-43674AD551FA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720000" y="317849"/>
            <a:ext cx="8706804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3200" b="0" dirty="0">
                <a:solidFill>
                  <a:srgbClr val="0F2C3C"/>
                </a:solidFill>
              </a:rPr>
              <a:t>7 OBJECTIFS ambitieux pour 2031</a:t>
            </a:r>
          </a:p>
        </p:txBody>
      </p:sp>
      <p:pic>
        <p:nvPicPr>
          <p:cNvPr id="13" name="Image 12" descr="Une image contenant déchets, pollution, bâtiment, sol&#10;&#10;Description générée automatiquement">
            <a:extLst>
              <a:ext uri="{FF2B5EF4-FFF2-40B4-BE49-F238E27FC236}">
                <a16:creationId xmlns:a16="http://schemas.microsoft.com/office/drawing/2014/main" id="{DC372A29-F5C3-9DDE-F70D-A29AA7A24C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" t="17881" r="13408" b="9126"/>
          <a:stretch/>
        </p:blipFill>
        <p:spPr>
          <a:xfrm>
            <a:off x="7109096" y="2031063"/>
            <a:ext cx="4778829" cy="3265714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D73A232-701D-0E23-0E83-DDF800806266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30386661"/>
              </p:ext>
            </p:extLst>
          </p:nvPr>
        </p:nvGraphicFramePr>
        <p:xfrm>
          <a:off x="720000" y="1648634"/>
          <a:ext cx="5740613" cy="4178163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503210">
                  <a:extLst>
                    <a:ext uri="{9D8B030D-6E8A-4147-A177-3AD203B41FA5}">
                      <a16:colId xmlns:a16="http://schemas.microsoft.com/office/drawing/2014/main" val="1990776900"/>
                    </a:ext>
                  </a:extLst>
                </a:gridCol>
                <a:gridCol w="1790759">
                  <a:extLst>
                    <a:ext uri="{9D8B030D-6E8A-4147-A177-3AD203B41FA5}">
                      <a16:colId xmlns:a16="http://schemas.microsoft.com/office/drawing/2014/main" val="625073678"/>
                    </a:ext>
                  </a:extLst>
                </a:gridCol>
                <a:gridCol w="2446644">
                  <a:extLst>
                    <a:ext uri="{9D8B030D-6E8A-4147-A177-3AD203B41FA5}">
                      <a16:colId xmlns:a16="http://schemas.microsoft.com/office/drawing/2014/main" val="1875505566"/>
                    </a:ext>
                  </a:extLst>
                </a:gridCol>
              </a:tblGrid>
              <a:tr h="598921">
                <a:tc>
                  <a:txBody>
                    <a:bodyPr/>
                    <a:lstStyle/>
                    <a:p>
                      <a:pPr marL="7200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fr-CA" sz="160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Matières</a:t>
                      </a:r>
                      <a:endParaRPr lang="fr-CA" sz="16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fr-CA" sz="160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Inventaire 2019</a:t>
                      </a:r>
                      <a:br>
                        <a:rPr lang="fr-CA" sz="160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fr-CA" sz="160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CMQuébec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fr-CA" sz="16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Objectifs 2031</a:t>
                      </a:r>
                      <a:br>
                        <a:rPr lang="fr-CA" sz="16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fr-CA" sz="16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CMQuébec</a:t>
                      </a:r>
                    </a:p>
                  </a:txBody>
                  <a:tcPr marL="78828" marR="78828" marT="39414" marB="39414" anchor="ctr">
                    <a:lnT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410958"/>
                  </a:ext>
                </a:extLst>
              </a:tr>
              <a:tr h="711488"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fr-CA" sz="160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Ordures </a:t>
                      </a:r>
                      <a:br>
                        <a:rPr lang="fr-CA" sz="160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fr-CA" sz="160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(quantités éliminées)</a:t>
                      </a:r>
                      <a:endParaRPr lang="fr-CA" sz="16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fr-CA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678 kg/hab.</a:t>
                      </a:r>
                      <a:endParaRPr lang="fr-CA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fr-CA" sz="16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423 kg/hab.</a:t>
                      </a:r>
                      <a:endParaRPr lang="fr-CA" sz="16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8828" marR="78828" marT="39414" marB="39414" anchor="ctr">
                    <a:lnT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971757"/>
                  </a:ext>
                </a:extLst>
              </a:tr>
              <a:tr h="432955"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fr-CA" sz="160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Recyclables</a:t>
                      </a:r>
                      <a:endParaRPr lang="fr-CA" sz="16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fr-CA" sz="160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50 %</a:t>
                      </a:r>
                      <a:endParaRPr lang="fr-CA" sz="16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fr-CA" sz="16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76 %</a:t>
                      </a:r>
                      <a:endParaRPr lang="fr-CA" sz="16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8828" marR="78828" marT="39414" marB="39414" anchor="ctr">
                    <a:lnT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652201"/>
                  </a:ext>
                </a:extLst>
              </a:tr>
              <a:tr h="666084"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fr-CA" sz="160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Organiques</a:t>
                      </a:r>
                      <a:endParaRPr lang="fr-CA" sz="16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fr-CA" sz="160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43 %</a:t>
                      </a:r>
                      <a:endParaRPr lang="fr-CA" sz="16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fr-CA" sz="16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81 %</a:t>
                      </a:r>
                      <a:endParaRPr lang="fr-CA" sz="16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8828" marR="78828" marT="39414" marB="39414" anchor="ctr">
                    <a:lnT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4767"/>
                  </a:ext>
                </a:extLst>
              </a:tr>
              <a:tr h="432955"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fr-CA" sz="160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Résidus CRD</a:t>
                      </a:r>
                      <a:endParaRPr lang="fr-CA" sz="16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fr-CA" sz="160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75 %</a:t>
                      </a:r>
                      <a:endParaRPr lang="fr-CA" sz="16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fr-CA" sz="16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83 %</a:t>
                      </a:r>
                      <a:endParaRPr lang="fr-CA" sz="16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8828" marR="78828" marT="39414" marB="39414" anchor="ctr">
                    <a:lnT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211273"/>
                  </a:ext>
                </a:extLst>
              </a:tr>
              <a:tr h="432955"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fr-CA" sz="160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RDD</a:t>
                      </a:r>
                      <a:endParaRPr lang="fr-CA" sz="16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fr-CA" sz="160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39 %</a:t>
                      </a:r>
                      <a:endParaRPr lang="fr-CA" sz="16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fr-CA" sz="16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44 %</a:t>
                      </a:r>
                      <a:endParaRPr lang="fr-CA" sz="16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8828" marR="78828" marT="39414" marB="39414" anchor="ctr">
                    <a:lnT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801770"/>
                  </a:ext>
                </a:extLst>
              </a:tr>
              <a:tr h="432955"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fr-CA" sz="160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Encombrants</a:t>
                      </a:r>
                      <a:endParaRPr lang="fr-CA" sz="16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fr-CA" sz="160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61 %</a:t>
                      </a:r>
                      <a:endParaRPr lang="fr-CA" sz="16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fr-CA" sz="16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79 %</a:t>
                      </a:r>
                      <a:endParaRPr lang="fr-CA" sz="16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8828" marR="78828" marT="39414" marB="39414" anchor="ctr">
                    <a:lnT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878044"/>
                  </a:ext>
                </a:extLst>
              </a:tr>
              <a:tr h="432955"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fr-CA" sz="160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Textiles</a:t>
                      </a:r>
                      <a:endParaRPr lang="fr-CA" sz="16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fr-CA" sz="1600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36 %</a:t>
                      </a:r>
                      <a:endParaRPr lang="fr-CA" sz="1600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fr-CA" sz="1600" b="1" dirty="0">
                          <a:solidFill>
                            <a:srgbClr val="0F2C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49 %</a:t>
                      </a:r>
                      <a:endParaRPr lang="fr-CA" sz="1600" b="1" dirty="0">
                        <a:solidFill>
                          <a:srgbClr val="0F2C3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8828" marR="78828" marT="39414" marB="39414" anchor="ctr">
                    <a:lnT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8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65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6675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38DF909-A910-4DCD-9460-D49CB69BB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093" y="2645992"/>
            <a:ext cx="5211814" cy="1322175"/>
          </a:xfrm>
        </p:spPr>
        <p:txBody>
          <a:bodyPr>
            <a:normAutofit/>
          </a:bodyPr>
          <a:lstStyle/>
          <a:p>
            <a:r>
              <a:rPr lang="fr-CA" sz="2000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Synthèse du contenu</a:t>
            </a:r>
            <a:br>
              <a:rPr lang="fr-CA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PMGMR 2024-2031</a:t>
            </a:r>
            <a:br>
              <a:rPr lang="fr-CA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dirty="0">
                <a:solidFill>
                  <a:srgbClr val="0F2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CMQUÉBEC (RIVE-NORD)</a:t>
            </a:r>
          </a:p>
        </p:txBody>
      </p:sp>
    </p:spTree>
    <p:extLst>
      <p:ext uri="{BB962C8B-B14F-4D97-AF65-F5344CB8AC3E}">
        <p14:creationId xmlns:p14="http://schemas.microsoft.com/office/powerpoint/2010/main" val="38828244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2427</Words>
  <Application>Microsoft Office PowerPoint</Application>
  <PresentationFormat>Grand écran</PresentationFormat>
  <Paragraphs>380</Paragraphs>
  <Slides>18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Arial</vt:lpstr>
      <vt:lpstr>Barlow Condensed</vt:lpstr>
      <vt:lpstr>Calibri</vt:lpstr>
      <vt:lpstr>Calibri Light</vt:lpstr>
      <vt:lpstr>Thème Office</vt:lpstr>
      <vt:lpstr>Synthèse des recommandations du rapport de consultation  et du Plan métropolitain de gestion des matières résiduelles (PMGMR)  2024-2031</vt:lpstr>
      <vt:lpstr>Contexte</vt:lpstr>
      <vt:lpstr>Présentation PowerPoint</vt:lpstr>
      <vt:lpstr>COMMISSION CONSULTATIVE</vt:lpstr>
      <vt:lpstr>PORTRAIT DU PROCESSUS CONSULTATIF</vt:lpstr>
      <vt:lpstr>EXTRAIT DES RECOMMANDATIONS</vt:lpstr>
      <vt:lpstr>Présentation PowerPoint</vt:lpstr>
      <vt:lpstr>Présentation PowerPoint</vt:lpstr>
      <vt:lpstr>Synthèse du contenu PMGMR 2024-2031 CMQUÉBEC (RIVE-NORD)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RAPPORT DE CONSULTATION PUBLIQUE ET PMGMR MODIFIÉ</dc:title>
  <dc:creator>Alarie, Marie-Christine (CMQ-DIR)</dc:creator>
  <cp:lastModifiedBy>Alarie, Marie-Christine (CMQ-DIR)</cp:lastModifiedBy>
  <cp:revision>6</cp:revision>
  <dcterms:created xsi:type="dcterms:W3CDTF">2023-09-19T20:00:45Z</dcterms:created>
  <dcterms:modified xsi:type="dcterms:W3CDTF">2023-10-26T14:58:58Z</dcterms:modified>
</cp:coreProperties>
</file>